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531" autoAdjust="0"/>
  </p:normalViewPr>
  <p:slideViewPr>
    <p:cSldViewPr snapToGrid="0">
      <p:cViewPr varScale="1">
        <p:scale>
          <a:sx n="109" d="100"/>
          <a:sy n="109" d="100"/>
        </p:scale>
        <p:origin x="21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0B398-96F5-7542-91FA-564021FF2CE3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EC93C-158C-4442-A0A7-4ACA22B39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0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EC93C-158C-4442-A0A7-4ACA22B39A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8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WHAT</a:t>
            </a:r>
            <a:r>
              <a:rPr lang="en-US" baseline="0" dirty="0"/>
              <a:t> ARE WE SHOOTING AT?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EC93C-158C-4442-A0A7-4ACA22B39A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5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4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4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3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4D6F-DB87-410B-A77F-EE0D64EF60DE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84C2-7900-4320-B4F9-E699977D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8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6000" y="1108364"/>
            <a:ext cx="5551055" cy="460894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8" t="15751" r="15103" b="15497"/>
          <a:stretch/>
        </p:blipFill>
        <p:spPr>
          <a:xfrm>
            <a:off x="5237019" y="600364"/>
            <a:ext cx="5763491" cy="56341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94329" y="1376220"/>
            <a:ext cx="453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HITTING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4906" y="2233880"/>
            <a:ext cx="22338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THE</a:t>
            </a:r>
            <a:endParaRPr lang="en-US" sz="96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329" y="3412836"/>
            <a:ext cx="453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TARGET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163" y="4980571"/>
            <a:ext cx="408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“Hit the Bullseye” by Paul D. Borden</a:t>
            </a:r>
          </a:p>
        </p:txBody>
      </p:sp>
    </p:spTree>
    <p:extLst>
      <p:ext uri="{BB962C8B-B14F-4D97-AF65-F5344CB8AC3E}">
        <p14:creationId xmlns:p14="http://schemas.microsoft.com/office/powerpoint/2010/main" val="189625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6000" y="1108364"/>
            <a:ext cx="5551055" cy="460894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8" t="15751" r="15103" b="15497"/>
          <a:stretch/>
        </p:blipFill>
        <p:spPr>
          <a:xfrm>
            <a:off x="5237019" y="600364"/>
            <a:ext cx="5763491" cy="56341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94329" y="1376220"/>
            <a:ext cx="453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HITTING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4906" y="2233880"/>
            <a:ext cx="22338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THE</a:t>
            </a:r>
            <a:endParaRPr lang="en-US" sz="96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329" y="3412836"/>
            <a:ext cx="453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TARGET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163" y="4980571"/>
            <a:ext cx="408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“Hit the Bullseye” by Paul D. Borden</a:t>
            </a:r>
          </a:p>
        </p:txBody>
      </p:sp>
    </p:spTree>
    <p:extLst>
      <p:ext uri="{BB962C8B-B14F-4D97-AF65-F5344CB8AC3E}">
        <p14:creationId xmlns:p14="http://schemas.microsoft.com/office/powerpoint/2010/main" val="168040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3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4" name="Rectangle 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sp>
        <p:nvSpPr>
          <p:cNvPr id="10" name="TextBox 9"/>
          <p:cNvSpPr txBox="1"/>
          <p:nvPr/>
        </p:nvSpPr>
        <p:spPr>
          <a:xfrm>
            <a:off x="2624382" y="508000"/>
            <a:ext cx="63294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gency FB" panose="020B0503020202020204" pitchFamily="34" charset="0"/>
              </a:rPr>
              <a:t>IDENTIFYING</a:t>
            </a:r>
          </a:p>
          <a:p>
            <a:r>
              <a:rPr lang="en-US" sz="8800" dirty="0">
                <a:latin typeface="Agency FB" panose="020B0503020202020204" pitchFamily="34" charset="0"/>
              </a:rPr>
              <a:t>THE </a:t>
            </a:r>
          </a:p>
          <a:p>
            <a:r>
              <a:rPr lang="en-US" sz="8800" dirty="0">
                <a:latin typeface="Agency FB" panose="020B0503020202020204" pitchFamily="34" charset="0"/>
              </a:rPr>
              <a:t>TARGET</a:t>
            </a:r>
          </a:p>
        </p:txBody>
      </p:sp>
    </p:spTree>
    <p:extLst>
      <p:ext uri="{BB962C8B-B14F-4D97-AF65-F5344CB8AC3E}">
        <p14:creationId xmlns:p14="http://schemas.microsoft.com/office/powerpoint/2010/main" val="29909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>
                <a:latin typeface="Agency FB" panose="020B0503020202020204" pitchFamily="34" charset="0"/>
              </a:rPr>
              <a:t>What is our Target?</a:t>
            </a:r>
            <a:endParaRPr lang="en-US" sz="8000" dirty="0">
              <a:latin typeface="Agency FB" panose="020B05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182" y="2566044"/>
            <a:ext cx="869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gency FB" panose="020B0503020202020204" pitchFamily="34" charset="0"/>
              </a:rPr>
              <a:t>“Confusion of Purpose &amp; Strategy will lead to ineffectiveness &amp; Irrelevance”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27249" y="4929108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8808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gency FB" panose="020B0503020202020204" pitchFamily="34" charset="0"/>
              </a:rPr>
              <a:t>Assumptions about Our Target</a:t>
            </a:r>
            <a:endParaRPr lang="en-US" sz="6600" dirty="0">
              <a:latin typeface="Agency FB" panose="020B05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182" y="1953308"/>
            <a:ext cx="93750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gency FB" panose="020B0503020202020204" pitchFamily="34" charset="0"/>
              </a:rPr>
              <a:t>“We must believe that the local congregation is the basic unit of mission in the world”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67388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>
                <a:latin typeface="Agency FB" panose="020B0503020202020204" pitchFamily="34" charset="0"/>
              </a:rPr>
              <a:t>Adaptations we must make</a:t>
            </a:r>
            <a:endParaRPr lang="en-US" sz="7200" dirty="0">
              <a:latin typeface="Agency FB" panose="020B05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181" y="2061296"/>
            <a:ext cx="87515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gency FB" panose="020B0503020202020204" pitchFamily="34" charset="0"/>
              </a:rPr>
              <a:t>Corporate – “Intentionally decide to expend the majority of our financial, time, and human resources on meeting congregational needs rather than fulfilling denominational needs”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60638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>
                <a:latin typeface="Agency FB" panose="020B0503020202020204" pitchFamily="34" charset="0"/>
              </a:rPr>
              <a:t>Adaptations we must make</a:t>
            </a:r>
            <a:endParaRPr lang="en-US" sz="7200" dirty="0">
              <a:latin typeface="Agency FB" panose="020B05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181" y="2061296"/>
            <a:ext cx="87515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gency FB" panose="020B0503020202020204" pitchFamily="34" charset="0"/>
              </a:rPr>
              <a:t>Personal– “Leaders must be seen as competent enough to offer congregations’ substantial assistance and coaching to help move them from dysfunction to health”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415699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5216" y="585022"/>
            <a:ext cx="73445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gency FB" panose="020B0503020202020204" pitchFamily="34" charset="0"/>
              </a:rPr>
              <a:t>IMPLICATIONS</a:t>
            </a:r>
          </a:p>
          <a:p>
            <a:r>
              <a:rPr lang="en-US" sz="8000" dirty="0">
                <a:latin typeface="Agency FB" panose="020B0503020202020204" pitchFamily="34" charset="0"/>
              </a:rPr>
              <a:t>FOR </a:t>
            </a:r>
          </a:p>
          <a:p>
            <a:r>
              <a:rPr lang="en-US" sz="8000" dirty="0">
                <a:latin typeface="Agency FB" panose="020B0503020202020204" pitchFamily="34" charset="0"/>
              </a:rPr>
              <a:t>HITTING </a:t>
            </a:r>
            <a:endParaRPr lang="en-US" sz="9600" dirty="0">
              <a:latin typeface="Agency FB" panose="020B0503020202020204" pitchFamily="34" charset="0"/>
            </a:endParaRPr>
          </a:p>
          <a:p>
            <a:r>
              <a:rPr lang="en-US" sz="8800" dirty="0">
                <a:latin typeface="Agency FB" panose="020B0503020202020204" pitchFamily="34" charset="0"/>
              </a:rPr>
              <a:t>THE TARGET</a:t>
            </a:r>
            <a:endParaRPr lang="en-US" sz="11500" dirty="0">
              <a:latin typeface="Agency FB" panose="020B0503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3" name="Rectangle 12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8837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gency FB" panose="020B0503020202020204" pitchFamily="34" charset="0"/>
              </a:rPr>
              <a:t>We Must…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479" y="1695536"/>
            <a:ext cx="98650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gency FB" panose="020B0503020202020204" pitchFamily="34" charset="0"/>
              </a:rPr>
              <a:t>Understand that survival is not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gency FB" panose="020B0503020202020204" pitchFamily="34" charset="0"/>
              </a:rPr>
              <a:t>Know what to measure and evaluate as to whether we are doing the job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gency FB" panose="020B0503020202020204" pitchFamily="34" charset="0"/>
              </a:rPr>
              <a:t>Function as mentors, coaches, and 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Agency FB" panose="020B0503020202020204" pitchFamily="34" charset="0"/>
              </a:rPr>
              <a:t>Be committed to lifelong learning and lead others to do the same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38784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2582" y="424876"/>
            <a:ext cx="6188363" cy="5994400"/>
          </a:xfrm>
          <a:prstGeom prst="rect">
            <a:avLst/>
          </a:prstGeom>
          <a:blipFill dpi="0" rotWithShape="1">
            <a:blip r:embed="rId2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182" y="508000"/>
            <a:ext cx="10908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gency FB" panose="020B0503020202020204" pitchFamily="34" charset="0"/>
              </a:rPr>
              <a:t>We Must…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478" y="1695536"/>
            <a:ext cx="1088984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gency FB" panose="020B0503020202020204" pitchFamily="34" charset="0"/>
              </a:rPr>
              <a:t>Be accessible to our followers and accountable to our leaders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gency FB" panose="020B0503020202020204" pitchFamily="34" charset="0"/>
              </a:rPr>
              <a:t>Be able to lead through vision</a:t>
            </a:r>
          </a:p>
          <a:p>
            <a:pPr marL="1485900" lvl="2" indent="-27432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gency FB" panose="020B0503020202020204" pitchFamily="34" charset="0"/>
              </a:rPr>
              <a:t>	Communicate the Vision with clarity and consistency</a:t>
            </a:r>
          </a:p>
          <a:p>
            <a:pPr marL="1485900" lvl="2" indent="-27432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gency FB" panose="020B0503020202020204" pitchFamily="34" charset="0"/>
              </a:rPr>
              <a:t>	Vision should not be presented as an option</a:t>
            </a:r>
          </a:p>
          <a:p>
            <a:pPr marL="1485900" lvl="2" indent="-27432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Agency FB" panose="020B0503020202020204" pitchFamily="34" charset="0"/>
              </a:rPr>
              <a:t>	Believe enough in God and His people to know that the vision can be accomplished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83162" y="5119274"/>
            <a:ext cx="2733859" cy="1250761"/>
            <a:chOff x="8983162" y="5119274"/>
            <a:chExt cx="2733859" cy="1250761"/>
          </a:xfrm>
        </p:grpSpPr>
        <p:sp>
          <p:nvSpPr>
            <p:cNvPr id="14" name="Rectangle 13"/>
            <p:cNvSpPr/>
            <p:nvPr/>
          </p:nvSpPr>
          <p:spPr>
            <a:xfrm>
              <a:off x="9246790" y="5187782"/>
              <a:ext cx="2113717" cy="1099125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0763" y="5206262"/>
              <a:ext cx="119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HITTING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3772" y="5478763"/>
              <a:ext cx="823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THE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83162" y="5781145"/>
              <a:ext cx="1454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gency FB" panose="020B0503020202020204" pitchFamily="34" charset="0"/>
                </a:rPr>
                <a:t>TARGET</a:t>
              </a:r>
              <a:endPara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68" t="15751" r="15103" b="15497"/>
            <a:stretch/>
          </p:blipFill>
          <p:spPr>
            <a:xfrm>
              <a:off x="10437554" y="5119274"/>
              <a:ext cx="1279467" cy="12507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1109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400" dirty="0" smtClean="0">
            <a:latin typeface="Agency FB" panose="020B0503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268</Words>
  <Application>Microsoft Macintosh PowerPoint</Application>
  <PresentationFormat>Widescreen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Agency FB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Snider</dc:creator>
  <cp:lastModifiedBy>Microsoft Office User</cp:lastModifiedBy>
  <cp:revision>23</cp:revision>
  <dcterms:created xsi:type="dcterms:W3CDTF">2016-09-29T15:39:08Z</dcterms:created>
  <dcterms:modified xsi:type="dcterms:W3CDTF">2021-05-14T14:19:35Z</dcterms:modified>
</cp:coreProperties>
</file>