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67" r:id="rId3"/>
    <p:sldId id="260" r:id="rId4"/>
    <p:sldId id="277" r:id="rId5"/>
    <p:sldId id="259" r:id="rId6"/>
    <p:sldId id="258" r:id="rId7"/>
    <p:sldId id="278" r:id="rId8"/>
    <p:sldId id="270" r:id="rId9"/>
    <p:sldId id="261" r:id="rId10"/>
    <p:sldId id="263" r:id="rId11"/>
    <p:sldId id="264" r:id="rId12"/>
    <p:sldId id="262" r:id="rId13"/>
    <p:sldId id="265" r:id="rId14"/>
    <p:sldId id="271" r:id="rId15"/>
    <p:sldId id="272" r:id="rId16"/>
    <p:sldId id="273" r:id="rId17"/>
    <p:sldId id="269" r:id="rId18"/>
    <p:sldId id="275" r:id="rId19"/>
    <p:sldId id="279" r:id="rId2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6395" autoAdjust="0"/>
  </p:normalViewPr>
  <p:slideViewPr>
    <p:cSldViewPr>
      <p:cViewPr varScale="1">
        <p:scale>
          <a:sx n="132" d="100"/>
          <a:sy n="132" d="100"/>
        </p:scale>
        <p:origin x="1584" y="1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DF2AC-F42B-41D0-B4CB-3B77D9A9D8D7}" type="datetimeFigureOut">
              <a:rPr lang="en-US" smtClean="0"/>
              <a:t>5/18/21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FDAA-6600-4B07-AAFA-F6069E81F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8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39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84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45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39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80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281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729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01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5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77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5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09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69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34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52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0FDAA-6600-4B07-AAFA-F6069E81FD6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86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5712047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567064"/>
            <a:ext cx="45720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619500"/>
            <a:ext cx="7772400" cy="1645920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772400" cy="125730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4206162"/>
            <a:ext cx="73152" cy="14097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3997349"/>
            <a:ext cx="73152" cy="1905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3864738"/>
            <a:ext cx="73152" cy="11430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3785466"/>
            <a:ext cx="73152" cy="609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1981200" cy="4876271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867"/>
            <a:ext cx="5867400" cy="48762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894907"/>
            <a:ext cx="4322136" cy="482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55127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805028" y="1137273"/>
            <a:ext cx="34290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355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3556000"/>
            <a:ext cx="3200400" cy="9525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3556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5" y="3538803"/>
            <a:ext cx="2090737" cy="21761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3556000"/>
            <a:ext cx="16002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143000"/>
            <a:ext cx="3200400" cy="241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460500"/>
            <a:ext cx="3200400" cy="20955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3556000"/>
            <a:ext cx="49530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3556000"/>
            <a:ext cx="53340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032000"/>
            <a:ext cx="5638800" cy="1524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1778000"/>
            <a:ext cx="5638800" cy="1778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3556000"/>
            <a:ext cx="1371600" cy="2159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126394"/>
            <a:ext cx="5718048" cy="814572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335221"/>
            <a:ext cx="8503920" cy="738554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426720"/>
            <a:ext cx="8156448" cy="64770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567064"/>
            <a:ext cx="27432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567064"/>
            <a:ext cx="9144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567064"/>
            <a:ext cx="36576" cy="30480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6720"/>
            <a:ext cx="8229600" cy="762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475418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475418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335222"/>
            <a:ext cx="8867080" cy="738554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426720"/>
            <a:ext cx="7772400" cy="7620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8124"/>
            <a:ext cx="4040188" cy="533136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508124"/>
            <a:ext cx="4041775" cy="533136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049198"/>
            <a:ext cx="4040188" cy="3299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49198"/>
            <a:ext cx="4041775" cy="3299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567064"/>
            <a:ext cx="45720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567064"/>
            <a:ext cx="27432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567064"/>
            <a:ext cx="9144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567064"/>
            <a:ext cx="36576" cy="30480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6720"/>
            <a:ext cx="7772400" cy="7620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7541"/>
            <a:ext cx="8229600" cy="968376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195917"/>
            <a:ext cx="2514600" cy="3810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95917"/>
            <a:ext cx="54864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565031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570857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25645" y="1005295"/>
            <a:ext cx="110636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367710"/>
            <a:ext cx="6858000" cy="584791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578151"/>
            <a:ext cx="8778240" cy="4133453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958453"/>
            <a:ext cx="6858000" cy="5715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78045" y="1132295"/>
            <a:ext cx="110636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31152" y="1218264"/>
            <a:ext cx="110636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46250"/>
            <a:ext cx="2133600" cy="304271"/>
          </a:xfrm>
        </p:spPr>
        <p:txBody>
          <a:bodyPr/>
          <a:lstStyle/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50"/>
            <a:ext cx="5562600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46250"/>
            <a:ext cx="457200" cy="304271"/>
          </a:xfrm>
        </p:spPr>
        <p:txBody>
          <a:bodyPr/>
          <a:lstStyle/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5712047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4206162"/>
            <a:ext cx="73152" cy="14097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3997349"/>
            <a:ext cx="73152" cy="1905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3864738"/>
            <a:ext cx="73152" cy="11430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3785466"/>
            <a:ext cx="73152" cy="609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567064"/>
            <a:ext cx="45720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567064"/>
            <a:ext cx="27432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567064"/>
            <a:ext cx="9144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567064"/>
            <a:ext cx="9144" cy="30480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426720"/>
            <a:ext cx="7772400" cy="762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86300"/>
            <a:ext cx="7772400" cy="3810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5347230"/>
            <a:ext cx="21336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10CDFF-AB12-402E-829C-809272ECCD2E}" type="datetimeFigureOut">
              <a:rPr lang="en-US" smtClean="0"/>
              <a:pPr/>
              <a:t>5/18/21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5347230"/>
            <a:ext cx="5562600" cy="30427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5347230"/>
            <a:ext cx="4572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CA3C9C6-5481-4D6C-90DD-540E92F623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Discipleship. . 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98640"/>
            <a:ext cx="7772400" cy="12573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Barnabas-style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Key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3222" lvl="0" indent="-514350">
              <a:lnSpc>
                <a:spcPct val="125000"/>
              </a:lnSpc>
              <a:buFont typeface="+mj-lt"/>
              <a:buAutoNum type="arabicPeriod" startAt="2"/>
            </a:pPr>
            <a:r>
              <a:rPr lang="en-US" sz="2600" b="1" dirty="0"/>
              <a:t>Barnabas was quick to forgive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Possibly a good friend to Stephen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Possible a good friend to those who were persecuted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Yet he forgave Paul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Had the ability to look at a person’s “today”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Even Paul didn’t have this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These two at one point had a major disagreement </a:t>
            </a:r>
            <a:r>
              <a:rPr lang="en-US" sz="1900" dirty="0">
                <a:sym typeface="Symbol"/>
              </a:rPr>
              <a:t></a:t>
            </a:r>
            <a:r>
              <a:rPr lang="en-US" sz="1900" dirty="0"/>
              <a:t> </a:t>
            </a:r>
            <a:r>
              <a:rPr lang="en-US" sz="1900" i="1" dirty="0">
                <a:solidFill>
                  <a:schemeClr val="accent2">
                    <a:lumMod val="75000"/>
                  </a:schemeClr>
                </a:solidFill>
              </a:rPr>
              <a:t>essentially a church split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Barnabas was right and Paul was wrong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Paul didn’t think Mark was good enough for a short-term missions trip, however, God thought he was good enough to write the Bible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Osborne, North Coast Church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Key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lvl="0" indent="-514350">
              <a:lnSpc>
                <a:spcPct val="125000"/>
              </a:lnSpc>
              <a:buFont typeface="+mj-lt"/>
              <a:buAutoNum type="arabicPeriod" startAt="3"/>
            </a:pPr>
            <a:r>
              <a:rPr lang="en-US" sz="2400" b="1" dirty="0"/>
              <a:t>Focused on anointing, not pedigree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Paul failed in this miserably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He might have been A.D.D.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One of the things that holds us back is that we become risk-averse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Young eagles don’t fly straight all the time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You can’t win by playing “Not to Lose”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Lots of churches have a “shot-gun” approach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Tenure and anointing are not. . 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Osborne, North Coast Church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Key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lvl="0" indent="-514350">
              <a:lnSpc>
                <a:spcPct val="125000"/>
              </a:lnSpc>
              <a:buFont typeface="+mj-lt"/>
              <a:buAutoNum type="arabicPeriod" startAt="4"/>
            </a:pPr>
            <a:r>
              <a:rPr lang="en-US" sz="2600" b="1" dirty="0"/>
              <a:t>You have to defend the right to be different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Acts 10 &amp; 14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“What is God doing” as opposed to “What do I like”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Be an “ice-breaker” for the next generation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Defend the right to be different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NIMBY – “not in my backyard”</a:t>
            </a:r>
            <a:endParaRPr lang="en-US" sz="1700" dirty="0"/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I want the next leader to have the freedom to make their own choices .  Not forced to do what I left them.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900" dirty="0"/>
              <a:t>You don’t want “safe” leaders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Osborne, North Coast Church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Key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lvl="0" indent="-514350">
              <a:lnSpc>
                <a:spcPct val="125000"/>
              </a:lnSpc>
              <a:buFont typeface="+mj-lt"/>
              <a:buAutoNum type="arabicPeriod" startAt="5"/>
            </a:pPr>
            <a:r>
              <a:rPr lang="en-US" sz="2400" b="1" dirty="0"/>
              <a:t>You need to be willing to step aside and be 2</a:t>
            </a:r>
            <a:r>
              <a:rPr lang="en-US" sz="2400" b="1" baseline="30000" dirty="0"/>
              <a:t>nd</a:t>
            </a:r>
            <a:endParaRPr lang="en-US" sz="2400" b="1" dirty="0"/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Acts 13 &amp; 14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In the Greek, name order indicates importance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In Acts 13, name order changes and Barnabas doesn’t seem to care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Unfortunately, too many of us would care too much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We all like the term servant-leader until we’re treated as a servant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It’s about winning.  It’s not about us.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Osborne, North Coast Church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Qualities of a Spiritual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A true father sees sons as non-disposable assets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A true father is not absentee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A true father is always proud of his son and defends him to his critics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A true father allows his son to make mistakes for training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Stockstill, Bethany World Prayer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Qualities of a Spiritual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5"/>
            </a:pPr>
            <a:r>
              <a:rPr lang="en-US" sz="2400" dirty="0"/>
              <a:t>A true father is totally committed to his son’s success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5"/>
            </a:pPr>
            <a:r>
              <a:rPr lang="en-US" sz="2400" dirty="0"/>
              <a:t>A true father always desires his sons to be greater than himself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5"/>
            </a:pPr>
            <a:r>
              <a:rPr lang="en-US" sz="2400" dirty="0"/>
              <a:t>A true father embraces his son’s vision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Stockstill, Bethany World Prayer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Qualities of a Spiritual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8"/>
            </a:pPr>
            <a:r>
              <a:rPr lang="en-US" sz="2400" dirty="0"/>
              <a:t>A true father models Christ’s character and never brings reproach on his son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8"/>
            </a:pPr>
            <a:r>
              <a:rPr lang="en-US" sz="2400" dirty="0"/>
              <a:t>A true father speaks the truth to his son and takes responsibility to correct his character issues.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8"/>
            </a:pPr>
            <a:r>
              <a:rPr lang="en-US" sz="2400" dirty="0"/>
              <a:t>A true father shows his vulnerability.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Stockstill, Bethany World Prayer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Believe in You.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Be an example in the way you live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Tell stories</a:t>
            </a:r>
          </a:p>
          <a:p>
            <a:pPr marL="596646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Share your life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Craig Groeschel, LifeChurch.tv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8686799" y="381001"/>
            <a:ext cx="45719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="1" dirty="0"/>
              <a:t>Mentoring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1800" dirty="0"/>
              <a:t>a relational experience through which one person empowers another by sharing God-given resources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POURING………...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YOUR LIFE-----INTO SOMEONE ELSE!</a:t>
            </a:r>
          </a:p>
        </p:txBody>
      </p:sp>
    </p:spTree>
    <p:extLst>
      <p:ext uri="{BB962C8B-B14F-4D97-AF65-F5344CB8AC3E}">
        <p14:creationId xmlns:p14="http://schemas.microsoft.com/office/powerpoint/2010/main" val="75963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Believe in You.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/>
              <a:t>Moses </a:t>
            </a:r>
            <a:r>
              <a:rPr lang="en-US" sz="2800" dirty="0">
                <a:solidFill>
                  <a:schemeClr val="accent1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Joshua </a:t>
            </a:r>
            <a:r>
              <a:rPr lang="en-US" sz="28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???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>
                <a:sym typeface="Symbol"/>
              </a:rPr>
              <a:t>Elijah	</a:t>
            </a:r>
            <a:r>
              <a:rPr lang="en-US" sz="2800" dirty="0">
                <a:solidFill>
                  <a:schemeClr val="accent1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Elisha </a:t>
            </a:r>
            <a:r>
              <a:rPr lang="en-US" sz="28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???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>
                <a:sym typeface="Symbol"/>
              </a:rPr>
              <a:t>Jesus </a:t>
            </a:r>
            <a:r>
              <a:rPr lang="en-US" sz="2800" dirty="0">
                <a:solidFill>
                  <a:schemeClr val="accent1"/>
                </a:solidFill>
                <a:sym typeface="Symbol"/>
              </a:rPr>
              <a:t></a:t>
            </a:r>
            <a:r>
              <a:rPr lang="en-US" sz="2800" dirty="0">
                <a:solidFill>
                  <a:schemeClr val="accent2"/>
                </a:solidFill>
                <a:sym typeface="Symbol"/>
              </a:rPr>
              <a:t> </a:t>
            </a:r>
            <a:r>
              <a:rPr lang="en-US" sz="2800" dirty="0">
                <a:sym typeface="Symbol"/>
              </a:rPr>
              <a:t>The Twelve </a:t>
            </a:r>
            <a:r>
              <a:rPr lang="en-US" sz="28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The Church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/>
              <a:t>Pastors/leaders </a:t>
            </a:r>
            <a:r>
              <a:rPr lang="en-US" sz="28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800" dirty="0">
                <a:sym typeface="Symbol"/>
              </a:rPr>
              <a:t> ???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69796" y="1714500"/>
          <a:ext cx="7772401" cy="3429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10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16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32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64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256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512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1,024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2,048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4,096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8,192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16,384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32,768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65,536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131,072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262,144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524,288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1,048,576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2,097,152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4,194,304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8,388,608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16,777,216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33,554,432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67,108,864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134,217,728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268,435,456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536,870,912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1,073,741,824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1338942" y="1714500"/>
          <a:ext cx="6662058" cy="3429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10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144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1728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20,736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248,832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2,985,984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35,831,808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429,981,696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5,159,780,352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61,917,364,224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743,008,370,688</a:t>
                      </a:r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Barnabas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tabLst>
                <a:tab pos="2974975" algn="l"/>
                <a:tab pos="3889375" algn="l"/>
              </a:tabLst>
            </a:pPr>
            <a:r>
              <a:rPr lang="en-US" sz="2400" dirty="0"/>
              <a:t>Absolutely “the man” of the New Testament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tabLst>
                <a:tab pos="2974975" algn="l"/>
                <a:tab pos="3889375" algn="l"/>
              </a:tabLst>
            </a:pPr>
            <a:r>
              <a:rPr lang="en-US" sz="2000" dirty="0"/>
              <a:t>No Barnabas 	</a:t>
            </a:r>
            <a:r>
              <a:rPr lang="en-US" sz="2000" dirty="0">
                <a:solidFill>
                  <a:schemeClr val="accent2"/>
                </a:solidFill>
                <a:sym typeface="Symbol"/>
              </a:rPr>
              <a:t> </a:t>
            </a:r>
            <a:r>
              <a:rPr lang="en-US" sz="2000" dirty="0">
                <a:sym typeface="Symbol"/>
              </a:rPr>
              <a:t>	</a:t>
            </a:r>
            <a:r>
              <a:rPr lang="en-US" sz="2000" dirty="0"/>
              <a:t>no Apostle Paul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tabLst>
                <a:tab pos="2974975" algn="l"/>
                <a:tab pos="3889375" algn="l"/>
              </a:tabLst>
            </a:pPr>
            <a:r>
              <a:rPr lang="en-US" sz="2000" dirty="0"/>
              <a:t>	</a:t>
            </a:r>
            <a:r>
              <a:rPr lang="en-US" sz="20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000" dirty="0">
                <a:sym typeface="Symbol"/>
              </a:rPr>
              <a:t> 	</a:t>
            </a:r>
            <a:r>
              <a:rPr lang="en-US" sz="2000" dirty="0"/>
              <a:t>no 1/3 of the New Testament</a:t>
            </a:r>
            <a:endParaRPr lang="en-US" sz="1200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tabLst>
                <a:tab pos="2974975" algn="l"/>
                <a:tab pos="3889375" algn="l"/>
              </a:tabLst>
            </a:pPr>
            <a:r>
              <a:rPr lang="en-US" sz="2000" dirty="0"/>
              <a:t>	</a:t>
            </a:r>
            <a:r>
              <a:rPr lang="en-US" sz="2000" dirty="0">
                <a:solidFill>
                  <a:schemeClr val="accent2"/>
                </a:solidFill>
                <a:sym typeface="Symbol"/>
              </a:rPr>
              <a:t></a:t>
            </a:r>
            <a:r>
              <a:rPr lang="en-US" sz="2000" dirty="0">
                <a:sym typeface="Symbol"/>
              </a:rPr>
              <a:t> 	</a:t>
            </a:r>
            <a:r>
              <a:rPr lang="en-US" sz="2000" dirty="0"/>
              <a:t>no Gospel of Mark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Barnabas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What made him the leader that he was?</a:t>
            </a:r>
          </a:p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What does his life say about leadership?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BARNABAS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86300"/>
            <a:ext cx="7467600" cy="3810000"/>
          </a:xfrm>
        </p:spPr>
        <p:txBody>
          <a:bodyPr/>
          <a:lstStyle/>
          <a:p>
            <a:pPr algn="ctr"/>
            <a:r>
              <a:rPr lang="en-US" dirty="0"/>
              <a:t>LEADERSHIP BEGINS AND ENDS WITH: </a:t>
            </a:r>
          </a:p>
          <a:p>
            <a:pPr algn="ctr"/>
            <a:endParaRPr lang="en-US" i="1" dirty="0"/>
          </a:p>
          <a:p>
            <a:pPr algn="ctr"/>
            <a:r>
              <a:rPr lang="en-US" sz="4000" i="1" dirty="0"/>
              <a:t>CHARACTER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2308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Barnabas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4:34-37	</a:t>
            </a:r>
            <a:r>
              <a:rPr lang="en-US" sz="2000" dirty="0">
                <a:solidFill>
                  <a:schemeClr val="accent3"/>
                </a:solidFill>
              </a:rPr>
              <a:t>Introduction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33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11:22-30	</a:t>
            </a:r>
            <a:r>
              <a:rPr lang="en-US" sz="2000" dirty="0">
                <a:solidFill>
                  <a:schemeClr val="accent3"/>
                </a:solidFill>
              </a:rPr>
              <a:t>With Saul in Antioch, Syria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41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12:25	</a:t>
            </a:r>
            <a:r>
              <a:rPr lang="en-US" sz="2000" dirty="0">
                <a:solidFill>
                  <a:schemeClr val="accent3"/>
                </a:solidFill>
              </a:rPr>
              <a:t>Companion of Paul &amp; Mark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43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13:1-7, 13	</a:t>
            </a:r>
            <a:r>
              <a:rPr lang="en-US" sz="2000" dirty="0">
                <a:solidFill>
                  <a:schemeClr val="accent3"/>
                </a:solidFill>
              </a:rPr>
              <a:t>Dedicated to missionary work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45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13	</a:t>
            </a:r>
            <a:r>
              <a:rPr lang="en-US" sz="2000" dirty="0">
                <a:solidFill>
                  <a:schemeClr val="accent3"/>
                </a:solidFill>
              </a:rPr>
              <a:t>Their travels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45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Acts 15:36-39	</a:t>
            </a:r>
            <a:r>
              <a:rPr lang="en-US" sz="2000" dirty="0">
                <a:solidFill>
                  <a:schemeClr val="accent3"/>
                </a:solidFill>
              </a:rPr>
              <a:t>The “Split”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51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2511425" algn="l"/>
                <a:tab pos="6862763" algn="l"/>
              </a:tabLst>
            </a:pPr>
            <a:r>
              <a:rPr lang="en-US" sz="2000" dirty="0"/>
              <a:t>1 Cor. 9:6	</a:t>
            </a:r>
            <a:r>
              <a:rPr lang="en-US" sz="2000" dirty="0">
                <a:solidFill>
                  <a:schemeClr val="accent3"/>
                </a:solidFill>
              </a:rPr>
              <a:t>Friendship restored (?)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accent6"/>
                </a:solidFill>
              </a:rPr>
              <a:t>AD 56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Key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lvl="0" indent="-514350">
              <a:lnSpc>
                <a:spcPct val="125000"/>
              </a:lnSpc>
              <a:buFont typeface="+mj-lt"/>
              <a:buAutoNum type="arabicPeriod"/>
            </a:pPr>
            <a:r>
              <a:rPr lang="en-US" sz="2400" b="1" dirty="0"/>
              <a:t>Personal financial generosity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His name was Joseph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Got the name Barnabas as a nickname (</a:t>
            </a:r>
            <a:r>
              <a:rPr lang="en-US" sz="1800" i="1" dirty="0">
                <a:solidFill>
                  <a:schemeClr val="accent1"/>
                </a:solidFill>
              </a:rPr>
              <a:t>son of Encouragement</a:t>
            </a:r>
            <a:r>
              <a:rPr lang="en-US" sz="1800" dirty="0"/>
              <a:t>)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Stingy people are never empowering people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God won’t trust you with true riches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Stingy people tend to sabotage team building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Generosity breaks the stranglehold of </a:t>
            </a:r>
            <a:r>
              <a:rPr lang="en-US" sz="1800" i="1" dirty="0">
                <a:solidFill>
                  <a:srgbClr val="FF0000"/>
                </a:solidFill>
              </a:rPr>
              <a:t>selfishness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Without that one, the rest makes no sense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Am I being “sacrificially generous?”</a:t>
            </a:r>
          </a:p>
          <a:p>
            <a:pPr marL="914400" lvl="1" indent="-288925">
              <a:lnSpc>
                <a:spcPct val="125000"/>
              </a:lnSpc>
              <a:spcBef>
                <a:spcPts val="0"/>
              </a:spcBef>
            </a:pPr>
            <a:r>
              <a:rPr lang="en-US" sz="1800" dirty="0"/>
              <a:t>If you have an extremely generous heart, don’t become prideful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255817"/>
            <a:ext cx="7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Larry Osborne, North Coast Church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1039</TotalTime>
  <Words>840</Words>
  <Application>Microsoft Macintosh PowerPoint</Application>
  <PresentationFormat>On-screen Show (16:10)</PresentationFormat>
  <Paragraphs>164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Discipleship. . .</vt:lpstr>
      <vt:lpstr>I Believe in You. . . </vt:lpstr>
      <vt:lpstr>PowerPoint Presentation</vt:lpstr>
      <vt:lpstr>PowerPoint Presentation</vt:lpstr>
      <vt:lpstr>Barnabas</vt:lpstr>
      <vt:lpstr>Barnabas</vt:lpstr>
      <vt:lpstr>BARNABAS</vt:lpstr>
      <vt:lpstr>Barnabas</vt:lpstr>
      <vt:lpstr>5 Key Traits</vt:lpstr>
      <vt:lpstr>5 Key Traits</vt:lpstr>
      <vt:lpstr>5 Key Traits</vt:lpstr>
      <vt:lpstr>5 Key Traits</vt:lpstr>
      <vt:lpstr>5 Key Traits</vt:lpstr>
      <vt:lpstr>Qualities of a Spiritual Father</vt:lpstr>
      <vt:lpstr>Qualities of a Spiritual Father</vt:lpstr>
      <vt:lpstr>Qualities of a Spiritual Father</vt:lpstr>
      <vt:lpstr>I Believe in You. . 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Wsamuel</dc:creator>
  <cp:lastModifiedBy>Microsoft Office User</cp:lastModifiedBy>
  <cp:revision>134</cp:revision>
  <dcterms:created xsi:type="dcterms:W3CDTF">2010-11-17T18:46:35Z</dcterms:created>
  <dcterms:modified xsi:type="dcterms:W3CDTF">2021-05-18T16:42:04Z</dcterms:modified>
</cp:coreProperties>
</file>