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7"/>
  </p:notesMasterIdLst>
  <p:handoutMasterIdLst>
    <p:handoutMasterId r:id="rId18"/>
  </p:handoutMasterIdLst>
  <p:sldIdLst>
    <p:sldId id="340" r:id="rId2"/>
    <p:sldId id="477" r:id="rId3"/>
    <p:sldId id="478" r:id="rId4"/>
    <p:sldId id="476" r:id="rId5"/>
    <p:sldId id="393" r:id="rId6"/>
    <p:sldId id="394" r:id="rId7"/>
    <p:sldId id="395" r:id="rId8"/>
    <p:sldId id="479" r:id="rId9"/>
    <p:sldId id="480" r:id="rId10"/>
    <p:sldId id="418" r:id="rId11"/>
    <p:sldId id="481" r:id="rId12"/>
    <p:sldId id="482" r:id="rId13"/>
    <p:sldId id="484" r:id="rId14"/>
    <p:sldId id="485" r:id="rId15"/>
    <p:sldId id="483" r:id="rId1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C2C2C"/>
    <a:srgbClr val="AB6029"/>
    <a:srgbClr val="D97F34"/>
    <a:srgbClr val="D8D8BC"/>
    <a:srgbClr val="BFC1AF"/>
    <a:srgbClr val="8D8870"/>
    <a:srgbClr val="FC994C"/>
    <a:srgbClr val="ADA596"/>
    <a:srgbClr val="2950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/>
    <p:restoredTop sz="86395" autoAdjust="0"/>
  </p:normalViewPr>
  <p:slideViewPr>
    <p:cSldViewPr>
      <p:cViewPr varScale="1">
        <p:scale>
          <a:sx n="74" d="100"/>
          <a:sy n="74" d="100"/>
        </p:scale>
        <p:origin x="28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8" d="100"/>
        <a:sy n="118" d="100"/>
      </p:scale>
      <p:origin x="0" y="2680"/>
    </p:cViewPr>
  </p:sorterViewPr>
  <p:notesViewPr>
    <p:cSldViewPr>
      <p:cViewPr varScale="1">
        <p:scale>
          <a:sx n="76" d="100"/>
          <a:sy n="76" d="100"/>
        </p:scale>
        <p:origin x="360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1B583A-3454-BD4F-9EFA-7C97FFB994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493" cy="465500"/>
          </a:xfrm>
          <a:prstGeom prst="rect">
            <a:avLst/>
          </a:prstGeom>
        </p:spPr>
        <p:txBody>
          <a:bodyPr vert="horz" lIns="98828" tIns="49414" rIns="98828" bIns="494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7D0300-0990-1045-A883-DCD77B73FE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170" y="0"/>
            <a:ext cx="3037493" cy="465500"/>
          </a:xfrm>
          <a:prstGeom prst="rect">
            <a:avLst/>
          </a:prstGeom>
        </p:spPr>
        <p:txBody>
          <a:bodyPr vert="horz" lIns="98828" tIns="49414" rIns="98828" bIns="49414" rtlCol="0"/>
          <a:lstStyle>
            <a:lvl1pPr algn="r">
              <a:defRPr sz="1300"/>
            </a:lvl1pPr>
          </a:lstStyle>
          <a:p>
            <a:fld id="{080D7355-54EC-2345-8C0D-13867EF5530D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3578EF-8D8B-C741-8AB9-3E77D9AF83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0901"/>
            <a:ext cx="3037493" cy="465500"/>
          </a:xfrm>
          <a:prstGeom prst="rect">
            <a:avLst/>
          </a:prstGeom>
        </p:spPr>
        <p:txBody>
          <a:bodyPr vert="horz" lIns="98828" tIns="49414" rIns="98828" bIns="494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53A38D-58D2-8F4A-9640-A4AC05891A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170" y="8830901"/>
            <a:ext cx="3037493" cy="465500"/>
          </a:xfrm>
          <a:prstGeom prst="rect">
            <a:avLst/>
          </a:prstGeom>
        </p:spPr>
        <p:txBody>
          <a:bodyPr vert="horz" lIns="98828" tIns="49414" rIns="98828" bIns="49414" rtlCol="0" anchor="b"/>
          <a:lstStyle>
            <a:lvl1pPr algn="r">
              <a:defRPr sz="1300"/>
            </a:lvl1pPr>
          </a:lstStyle>
          <a:p>
            <a:fld id="{B91CE561-6A8D-F943-82E4-00BC4C639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05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493" cy="465500"/>
          </a:xfrm>
          <a:prstGeom prst="rect">
            <a:avLst/>
          </a:prstGeom>
        </p:spPr>
        <p:txBody>
          <a:bodyPr vert="horz" lIns="98828" tIns="49414" rIns="98828" bIns="494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70" y="0"/>
            <a:ext cx="3037493" cy="465500"/>
          </a:xfrm>
          <a:prstGeom prst="rect">
            <a:avLst/>
          </a:prstGeom>
        </p:spPr>
        <p:txBody>
          <a:bodyPr vert="horz" lIns="98828" tIns="49414" rIns="98828" bIns="49414" rtlCol="0"/>
          <a:lstStyle>
            <a:lvl1pPr algn="r">
              <a:defRPr sz="1300"/>
            </a:lvl1pPr>
          </a:lstStyle>
          <a:p>
            <a:fld id="{A630BB2F-8C49-5441-8B77-6F3366E5574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828" tIns="49414" rIns="98828" bIns="494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694" y="4473213"/>
            <a:ext cx="5609015" cy="3661137"/>
          </a:xfrm>
          <a:prstGeom prst="rect">
            <a:avLst/>
          </a:prstGeom>
        </p:spPr>
        <p:txBody>
          <a:bodyPr vert="horz" lIns="98828" tIns="49414" rIns="98828" bIns="494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901"/>
            <a:ext cx="3037493" cy="465500"/>
          </a:xfrm>
          <a:prstGeom prst="rect">
            <a:avLst/>
          </a:prstGeom>
        </p:spPr>
        <p:txBody>
          <a:bodyPr vert="horz" lIns="98828" tIns="49414" rIns="98828" bIns="494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70" y="8830901"/>
            <a:ext cx="3037493" cy="465500"/>
          </a:xfrm>
          <a:prstGeom prst="rect">
            <a:avLst/>
          </a:prstGeom>
        </p:spPr>
        <p:txBody>
          <a:bodyPr vert="horz" lIns="98828" tIns="49414" rIns="98828" bIns="49414" rtlCol="0" anchor="b"/>
          <a:lstStyle>
            <a:lvl1pPr algn="r">
              <a:defRPr sz="1300"/>
            </a:lvl1pPr>
          </a:lstStyle>
          <a:p>
            <a:fld id="{9A42E72E-620B-8642-A446-2B241789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71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31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04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048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316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1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2E72E-620B-8642-A446-2B24178996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3004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31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52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35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59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29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74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27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27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E72E-620B-8642-A446-2B24178996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9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2752-6B2D-C149-8E39-D66DAE1D448D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458364F-D57A-BF41-A50F-EEC1EEDD018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30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479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039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with Text and Ph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A9D923C-9A30-0C4E-8C43-732D3FBDAF5A}"/>
              </a:ext>
            </a:extLst>
          </p:cNvPr>
          <p:cNvSpPr/>
          <p:nvPr userDrawn="1"/>
        </p:nvSpPr>
        <p:spPr>
          <a:xfrm>
            <a:off x="0" y="2015734"/>
            <a:ext cx="12192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B8150C2-DEAC-5D4C-96F0-68D4AF1A64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8"/>
            <a:ext cx="12192001" cy="774727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67FA3E8-1B05-AF4E-AB87-D0FC2B37E3D7}"/>
              </a:ext>
            </a:extLst>
          </p:cNvPr>
          <p:cNvCxnSpPr/>
          <p:nvPr userDrawn="1"/>
        </p:nvCxnSpPr>
        <p:spPr>
          <a:xfrm>
            <a:off x="0" y="6101127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Placeholder 1">
            <a:extLst>
              <a:ext uri="{FF2B5EF4-FFF2-40B4-BE49-F238E27FC236}">
                <a16:creationId xmlns:a16="http://schemas.microsoft.com/office/drawing/2014/main" id="{0BDF7084-EE51-B64D-9A59-F183DEC5C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051" y="735537"/>
            <a:ext cx="10497150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E92A31D8-CDF1-2148-A9EF-7F2543609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50" y="2015734"/>
            <a:ext cx="10954351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ECC1F21-C852-2C4E-A61F-01CA3A5D8BDD}"/>
              </a:ext>
            </a:extLst>
          </p:cNvPr>
          <p:cNvCxnSpPr>
            <a:cxnSpLocks/>
          </p:cNvCxnSpPr>
          <p:nvPr userDrawn="1"/>
        </p:nvCxnSpPr>
        <p:spPr>
          <a:xfrm>
            <a:off x="628050" y="1600200"/>
            <a:ext cx="115639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567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2752-6B2D-C149-8E39-D66DAE1D448D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8364F-D57A-BF41-A50F-EEC1EEDD018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43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2752-6B2D-C149-8E39-D66DAE1D448D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8364F-D57A-BF41-A50F-EEC1EEDD018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71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2752-6B2D-C149-8E39-D66DAE1D448D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8364F-D57A-BF41-A50F-EEC1EEDD0185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88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2752-6B2D-C149-8E39-D66DAE1D448D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8364F-D57A-BF41-A50F-EEC1EEDD0185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93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2752-6B2D-C149-8E39-D66DAE1D448D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8364F-D57A-BF41-A50F-EEC1EEDD0185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00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2752-6B2D-C149-8E39-D66DAE1D448D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8364F-D57A-BF41-A50F-EEC1EEDD0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45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2752-6B2D-C149-8E39-D66DAE1D448D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8364F-D57A-BF41-A50F-EEC1EEDD0185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1437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1962752-6B2D-C149-8E39-D66DAE1D448D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8364F-D57A-BF41-A50F-EEC1EEDD018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26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11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7753" y="1831641"/>
            <a:ext cx="6482109" cy="1474106"/>
          </a:xfrm>
        </p:spPr>
        <p:txBody>
          <a:bodyPr vert="horz" lIns="91440" tIns="45720" rIns="91440" bIns="0" rtlCol="0" anchor="ctr">
            <a:noAutofit/>
          </a:bodyPr>
          <a:lstStyle/>
          <a:p>
            <a:pPr algn="r" defTabSz="914400"/>
            <a:r>
              <a:rPr lang="en-US" sz="4800" b="1" dirty="0"/>
              <a:t>CUMBRE DE LIDERAZGO</a:t>
            </a:r>
            <a:endParaRPr lang="en-US" sz="54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7848599" y="3552253"/>
            <a:ext cx="3205507" cy="640159"/>
          </a:xfrm>
        </p:spPr>
        <p:txBody>
          <a:bodyPr vert="horz" lIns="91440" tIns="91440" rIns="91440" bIns="91440" rtlCol="0" anchor="ctr">
            <a:noAutofit/>
          </a:bodyPr>
          <a:lstStyle/>
          <a:p>
            <a:pPr marL="0" indent="0" algn="r" defTabSz="914400">
              <a:buNone/>
            </a:pPr>
            <a:r>
              <a:rPr lang="en-US" sz="2800" b="1" dirty="0" err="1">
                <a:solidFill>
                  <a:schemeClr val="tx1"/>
                </a:solidFill>
              </a:rPr>
              <a:t>Febrero</a:t>
            </a:r>
            <a:r>
              <a:rPr lang="en-US" sz="2800" b="1" dirty="0">
                <a:solidFill>
                  <a:schemeClr val="tx1"/>
                </a:solidFill>
              </a:rPr>
              <a:t> 20, 2021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7E3019E-A501-6846-9B96-7C284ECB3D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91" y="1887850"/>
            <a:ext cx="2603249" cy="260324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A2BFFF9-B02E-D547-A0CB-41CAFDDCBB2A}"/>
              </a:ext>
            </a:extLst>
          </p:cNvPr>
          <p:cNvSpPr txBox="1"/>
          <p:nvPr/>
        </p:nvSpPr>
        <p:spPr>
          <a:xfrm>
            <a:off x="5943600" y="4262727"/>
            <a:ext cx="51035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cap="all" dirty="0"/>
              <a:t>  SEAN  TODOS </a:t>
            </a:r>
          </a:p>
          <a:p>
            <a:pPr algn="r"/>
            <a:r>
              <a:rPr lang="en-US" sz="3600" b="1" cap="all" dirty="0"/>
              <a:t>B I E N V E N I D O S!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C09BB48-E2CD-D54B-8E75-1EA0D3B8C0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485" y="2263118"/>
            <a:ext cx="2625818" cy="276608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B953FCD-A623-4541-B1D8-4C745A0247EC}"/>
              </a:ext>
            </a:extLst>
          </p:cNvPr>
          <p:cNvSpPr txBox="1">
            <a:spLocks/>
          </p:cNvSpPr>
          <p:nvPr/>
        </p:nvSpPr>
        <p:spPr>
          <a:xfrm>
            <a:off x="1654013" y="350135"/>
            <a:ext cx="8049597" cy="1156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CORNERSTONE CONFERENCE IPHC</a:t>
            </a:r>
          </a:p>
          <a:p>
            <a:pPr algn="ctr"/>
            <a:r>
              <a:rPr lang="en-US" b="1" dirty="0"/>
              <a:t>MINISTERIO HISPANO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39DDF3A-074D-2442-996A-BD607822B638}"/>
              </a:ext>
            </a:extLst>
          </p:cNvPr>
          <p:cNvSpPr txBox="1">
            <a:spLocks/>
          </p:cNvSpPr>
          <p:nvPr/>
        </p:nvSpPr>
        <p:spPr>
          <a:xfrm>
            <a:off x="90055" y="5404468"/>
            <a:ext cx="12115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EQUIPANDO PARA EL MINISTERIO DE LA  GRAN COMISION</a:t>
            </a:r>
          </a:p>
        </p:txBody>
      </p:sp>
    </p:spTree>
    <p:extLst>
      <p:ext uri="{BB962C8B-B14F-4D97-AF65-F5344CB8AC3E}">
        <p14:creationId xmlns:p14="http://schemas.microsoft.com/office/powerpoint/2010/main" val="3658403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60C83DA-BE19-6A4E-9D52-049EA8F0D7E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95300" y="1524000"/>
            <a:ext cx="11201400" cy="443071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sz="2800" dirty="0"/>
              <a:t>Coordinar con Los Ministerios de la Conferencia y los Pastores Principales nuevas oportunidades de capacitación en liderazgo para el personal de la iglesia local y sus equipos ministeriales.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s-ES" sz="2800" dirty="0"/>
              <a:t>Coordinar con los Ministerios de la Conferencia la ayuda a nuestros pastores y sus equipos a fin de que sean exitosos al formar comunidades de aprendizaje entre consiervos, dirigidas por los capacitadores. (</a:t>
            </a:r>
            <a:r>
              <a:rPr lang="es-ES" sz="2800" dirty="0" err="1"/>
              <a:t>coaches</a:t>
            </a:r>
            <a:r>
              <a:rPr lang="es-ES" sz="2800" dirty="0"/>
              <a:t>).</a:t>
            </a:r>
            <a:endParaRPr lang="en-US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1A24CF-B6C5-2D40-A0F5-8B62E2369776}"/>
              </a:ext>
            </a:extLst>
          </p:cNvPr>
          <p:cNvSpPr/>
          <p:nvPr/>
        </p:nvSpPr>
        <p:spPr>
          <a:xfrm>
            <a:off x="1295400" y="591234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METAS DEL SUPERINTENDENTE PARA EL 2021: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19081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60C83DA-BE19-6A4E-9D52-049EA8F0D7E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09600" y="1512888"/>
            <a:ext cx="11353800" cy="443071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s-ES" sz="2800" dirty="0"/>
              <a:t>Coordinar con Los Ministerios de la Conferencia y Pastores Principales las acciones necesarias para identificar, inspirar y equipar a la próxima generación de líderes.</a:t>
            </a:r>
          </a:p>
          <a:p>
            <a:pPr marL="514350" indent="-514350">
              <a:buFont typeface="+mj-lt"/>
              <a:buAutoNum type="arabicPeriod" startAt="3"/>
            </a:pPr>
            <a:endParaRPr lang="en-US" sz="2800" dirty="0"/>
          </a:p>
          <a:p>
            <a:pPr marL="514350" indent="-514350">
              <a:buFont typeface="+mj-lt"/>
              <a:buAutoNum type="arabicPeriod" startAt="3"/>
            </a:pPr>
            <a:r>
              <a:rPr lang="es-ES" sz="2800" dirty="0"/>
              <a:t>Proporcionar recursos a cada iglesia local para que los pastores preparen a las congregaciones en el efectivo énfasis ministerial de Levántate en Oración.</a:t>
            </a:r>
            <a:endParaRPr lang="en-US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1A24CF-B6C5-2D40-A0F5-8B62E2369776}"/>
              </a:ext>
            </a:extLst>
          </p:cNvPr>
          <p:cNvSpPr/>
          <p:nvPr/>
        </p:nvSpPr>
        <p:spPr>
          <a:xfrm>
            <a:off x="1219200" y="591234"/>
            <a:ext cx="975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METAS DEL SUPERINTENDENTE PARA EL 2021: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92503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Text&#10;&#10;Description automatically generated">
            <a:extLst>
              <a:ext uri="{FF2B5EF4-FFF2-40B4-BE49-F238E27FC236}">
                <a16:creationId xmlns:a16="http://schemas.microsoft.com/office/drawing/2014/main" id="{D63F5ED0-A5C3-B843-B25A-F6A1F7BDA726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61" b="33737"/>
          <a:stretch/>
        </p:blipFill>
        <p:spPr>
          <a:xfrm>
            <a:off x="2438400" y="2057400"/>
            <a:ext cx="7315200" cy="1752600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D1A24CF-B6C5-2D40-A0F5-8B62E2369776}"/>
              </a:ext>
            </a:extLst>
          </p:cNvPr>
          <p:cNvSpPr/>
          <p:nvPr/>
        </p:nvSpPr>
        <p:spPr>
          <a:xfrm>
            <a:off x="685800" y="60960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ENFASIS DE LEVANTATE EN ORACION:</a:t>
            </a:r>
            <a:endParaRPr lang="en-US" sz="36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8C74F9-3CA7-46A6-9303-DA02FFD7ECB0}"/>
              </a:ext>
            </a:extLst>
          </p:cNvPr>
          <p:cNvSpPr txBox="1"/>
          <p:nvPr/>
        </p:nvSpPr>
        <p:spPr>
          <a:xfrm>
            <a:off x="1695450" y="4191000"/>
            <a:ext cx="8801100" cy="120032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ENTRENAMIENTOS RELACIONADOS CON LA ORACION</a:t>
            </a:r>
          </a:p>
        </p:txBody>
      </p:sp>
    </p:spTree>
    <p:extLst>
      <p:ext uri="{BB962C8B-B14F-4D97-AF65-F5344CB8AC3E}">
        <p14:creationId xmlns:p14="http://schemas.microsoft.com/office/powerpoint/2010/main" val="17116537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60C83DA-BE19-6A4E-9D52-049EA8F0D7E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895350" y="2057400"/>
            <a:ext cx="10172700" cy="3163669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3600" dirty="0" err="1"/>
              <a:t>Recuerden</a:t>
            </a:r>
            <a:r>
              <a:rPr lang="en-US" sz="3600" dirty="0"/>
              <a:t> </a:t>
            </a:r>
            <a:r>
              <a:rPr lang="en-US" sz="3600" dirty="0" err="1"/>
              <a:t>completar</a:t>
            </a:r>
            <a:r>
              <a:rPr lang="en-US" sz="3600" dirty="0"/>
              <a:t> la forma de </a:t>
            </a:r>
            <a:r>
              <a:rPr lang="en-US" sz="3600" dirty="0" err="1"/>
              <a:t>registración</a:t>
            </a:r>
            <a:r>
              <a:rPr lang="en-US" sz="3600" dirty="0"/>
              <a:t> de la </a:t>
            </a:r>
            <a:r>
              <a:rPr lang="en-US" sz="3600" dirty="0" err="1"/>
              <a:t>iglesia</a:t>
            </a:r>
            <a:r>
              <a:rPr lang="en-US" sz="3600" dirty="0"/>
              <a:t> y </a:t>
            </a:r>
            <a:r>
              <a:rPr lang="en-US" sz="3600" dirty="0" err="1"/>
              <a:t>enviarla</a:t>
            </a:r>
            <a:r>
              <a:rPr lang="en-US" sz="3600" dirty="0"/>
              <a:t> a la </a:t>
            </a:r>
            <a:r>
              <a:rPr lang="en-US" sz="3600" dirty="0" err="1"/>
              <a:t>oficina</a:t>
            </a:r>
            <a:r>
              <a:rPr lang="en-US" sz="3600" dirty="0"/>
              <a:t> del </a:t>
            </a:r>
            <a:r>
              <a:rPr lang="en-US" sz="3600" dirty="0" err="1"/>
              <a:t>superintendente</a:t>
            </a:r>
            <a:r>
              <a:rPr lang="en-US" sz="3600" dirty="0"/>
              <a:t> (obispo). </a:t>
            </a:r>
          </a:p>
          <a:p>
            <a:pPr marL="0" indent="0">
              <a:buNone/>
            </a:pPr>
            <a:r>
              <a:rPr lang="en-US" sz="3600" dirty="0"/>
              <a:t>Gracias.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1A24CF-B6C5-2D40-A0F5-8B62E2369776}"/>
              </a:ext>
            </a:extLst>
          </p:cNvPr>
          <p:cNvSpPr/>
          <p:nvPr/>
        </p:nvSpPr>
        <p:spPr>
          <a:xfrm>
            <a:off x="685800" y="762000"/>
            <a:ext cx="1059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REGISTRACION DE IGLESIAS 2021: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568408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60C83DA-BE19-6A4E-9D52-049EA8F0D7E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95300" y="1752600"/>
            <a:ext cx="11201400" cy="443071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Coordinar</a:t>
            </a:r>
            <a:r>
              <a:rPr lang="en-US" sz="2800" dirty="0"/>
              <a:t> con los </a:t>
            </a:r>
            <a:r>
              <a:rPr lang="en-US" sz="2800" dirty="0" err="1"/>
              <a:t>diferentes</a:t>
            </a:r>
            <a:r>
              <a:rPr lang="en-US" sz="2800" dirty="0"/>
              <a:t> </a:t>
            </a:r>
            <a:r>
              <a:rPr lang="en-US" sz="2800" dirty="0" err="1"/>
              <a:t>ministerios</a:t>
            </a:r>
            <a:r>
              <a:rPr lang="en-US" sz="2800" dirty="0"/>
              <a:t> de </a:t>
            </a:r>
            <a:r>
              <a:rPr lang="en-US" sz="2800" dirty="0" err="1"/>
              <a:t>nuestra</a:t>
            </a:r>
            <a:r>
              <a:rPr lang="en-US" sz="2800" dirty="0"/>
              <a:t> </a:t>
            </a:r>
            <a:r>
              <a:rPr lang="en-US" sz="2800" dirty="0" err="1"/>
              <a:t>Conferencia</a:t>
            </a:r>
            <a:r>
              <a:rPr lang="en-US" sz="2800" dirty="0"/>
              <a:t> y con los </a:t>
            </a:r>
            <a:r>
              <a:rPr lang="en-US" sz="2800" dirty="0" err="1"/>
              <a:t>pastores</a:t>
            </a:r>
            <a:r>
              <a:rPr lang="en-US" sz="2800" dirty="0"/>
              <a:t> </a:t>
            </a:r>
            <a:r>
              <a:rPr lang="en-US" sz="2800" dirty="0" err="1"/>
              <a:t>principales</a:t>
            </a:r>
            <a:r>
              <a:rPr lang="en-US" sz="2800" dirty="0"/>
              <a:t> la </a:t>
            </a:r>
            <a:r>
              <a:rPr lang="en-US" sz="2800" dirty="0" err="1"/>
              <a:t>opertura</a:t>
            </a:r>
            <a:r>
              <a:rPr lang="en-US" sz="2800" dirty="0"/>
              <a:t> de </a:t>
            </a:r>
            <a:r>
              <a:rPr lang="en-US" sz="2800" dirty="0" err="1"/>
              <a:t>oportunidades</a:t>
            </a:r>
            <a:r>
              <a:rPr lang="en-US" sz="2800" dirty="0"/>
              <a:t> de </a:t>
            </a:r>
            <a:r>
              <a:rPr lang="en-US" sz="2800" dirty="0" err="1"/>
              <a:t>capacitación</a:t>
            </a:r>
            <a:r>
              <a:rPr lang="en-US" sz="2800" dirty="0"/>
              <a:t> </a:t>
            </a:r>
            <a:r>
              <a:rPr lang="en-US" sz="2800" dirty="0" err="1"/>
              <a:t>uy</a:t>
            </a:r>
            <a:r>
              <a:rPr lang="en-US" sz="2800" dirty="0"/>
              <a:t> </a:t>
            </a:r>
            <a:r>
              <a:rPr lang="en-US" sz="2800" dirty="0" err="1"/>
              <a:t>entrenamiento</a:t>
            </a:r>
            <a:r>
              <a:rPr lang="en-US" sz="2800" dirty="0"/>
              <a:t> para los </a:t>
            </a:r>
            <a:r>
              <a:rPr lang="en-US" sz="2800" dirty="0" err="1"/>
              <a:t>miembros</a:t>
            </a:r>
            <a:r>
              <a:rPr lang="en-US" sz="2800" dirty="0"/>
              <a:t> del </a:t>
            </a:r>
            <a:r>
              <a:rPr lang="en-US" sz="2800" dirty="0" err="1"/>
              <a:t>liderazgo</a:t>
            </a:r>
            <a:r>
              <a:rPr lang="en-US" sz="2800" dirty="0"/>
              <a:t> local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cada</a:t>
            </a:r>
            <a:r>
              <a:rPr lang="en-US" sz="2800" dirty="0"/>
              <a:t> </a:t>
            </a:r>
            <a:r>
              <a:rPr lang="en-US" sz="2800" dirty="0" err="1"/>
              <a:t>iglesia</a:t>
            </a:r>
            <a:r>
              <a:rPr lang="en-US" sz="2800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Coordinar</a:t>
            </a:r>
            <a:r>
              <a:rPr lang="en-US" sz="2800" dirty="0"/>
              <a:t> con los </a:t>
            </a:r>
            <a:r>
              <a:rPr lang="en-US" sz="2800" dirty="0" err="1"/>
              <a:t>diferentes</a:t>
            </a:r>
            <a:r>
              <a:rPr lang="en-US" sz="2800" dirty="0"/>
              <a:t> </a:t>
            </a:r>
            <a:r>
              <a:rPr lang="en-US" sz="2800" dirty="0" err="1"/>
              <a:t>ministerios</a:t>
            </a:r>
            <a:r>
              <a:rPr lang="en-US" sz="2800" dirty="0"/>
              <a:t> de </a:t>
            </a:r>
            <a:r>
              <a:rPr lang="en-US" sz="2800" dirty="0" err="1"/>
              <a:t>nuestra</a:t>
            </a:r>
            <a:r>
              <a:rPr lang="en-US" sz="2800" dirty="0"/>
              <a:t> </a:t>
            </a:r>
            <a:r>
              <a:rPr lang="en-US" sz="2800" dirty="0" err="1"/>
              <a:t>Conferencia</a:t>
            </a:r>
            <a:r>
              <a:rPr lang="en-US" sz="2800" dirty="0"/>
              <a:t>, con los </a:t>
            </a:r>
            <a:r>
              <a:rPr lang="en-US" sz="2800" dirty="0" err="1"/>
              <a:t>pastores</a:t>
            </a:r>
            <a:r>
              <a:rPr lang="en-US" sz="2800" dirty="0"/>
              <a:t> </a:t>
            </a:r>
            <a:r>
              <a:rPr lang="en-US" sz="2800" dirty="0" err="1"/>
              <a:t>principales</a:t>
            </a:r>
            <a:r>
              <a:rPr lang="en-US" sz="2800" dirty="0"/>
              <a:t> y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equipo</a:t>
            </a:r>
            <a:r>
              <a:rPr lang="en-US" sz="2800" dirty="0"/>
              <a:t> de </a:t>
            </a:r>
            <a:r>
              <a:rPr lang="en-US" sz="2800" dirty="0" err="1"/>
              <a:t>liderazgo</a:t>
            </a:r>
            <a:r>
              <a:rPr lang="en-US" sz="2800" dirty="0"/>
              <a:t> </a:t>
            </a:r>
            <a:r>
              <a:rPr lang="en-US" sz="2800" dirty="0" err="1"/>
              <a:t>oportunidades</a:t>
            </a:r>
            <a:r>
              <a:rPr lang="en-US" sz="2800" dirty="0"/>
              <a:t> para </a:t>
            </a:r>
            <a:r>
              <a:rPr lang="en-US" sz="2800" dirty="0" err="1"/>
              <a:t>lograr</a:t>
            </a:r>
            <a:r>
              <a:rPr lang="en-US" sz="2800" dirty="0"/>
              <a:t> sus </a:t>
            </a:r>
            <a:r>
              <a:rPr lang="en-US" sz="2800" dirty="0" err="1"/>
              <a:t>metas</a:t>
            </a:r>
            <a:r>
              <a:rPr lang="en-US" sz="2800" dirty="0"/>
              <a:t> </a:t>
            </a:r>
            <a:r>
              <a:rPr lang="en-US" sz="2800" dirty="0" err="1"/>
              <a:t>proveyendo</a:t>
            </a:r>
            <a:r>
              <a:rPr lang="en-US" sz="2800" dirty="0"/>
              <a:t> con </a:t>
            </a:r>
            <a:r>
              <a:rPr lang="en-US" sz="2800" dirty="0" err="1"/>
              <a:t>sistentes</a:t>
            </a:r>
            <a:r>
              <a:rPr lang="en-US" sz="2800" dirty="0"/>
              <a:t> </a:t>
            </a:r>
            <a:r>
              <a:rPr lang="en-US" sz="2800" dirty="0" err="1"/>
              <a:t>sistemas</a:t>
            </a:r>
            <a:r>
              <a:rPr lang="en-US" sz="2800" dirty="0"/>
              <a:t> de coaching y </a:t>
            </a:r>
            <a:r>
              <a:rPr lang="en-US" sz="2800" dirty="0" err="1"/>
              <a:t>comunidades</a:t>
            </a:r>
            <a:r>
              <a:rPr lang="en-US" sz="2800" dirty="0"/>
              <a:t> de </a:t>
            </a:r>
            <a:r>
              <a:rPr lang="en-US" sz="2800" dirty="0" err="1"/>
              <a:t>aprendizaje</a:t>
            </a:r>
            <a:r>
              <a:rPr lang="en-US" sz="2800" dirty="0"/>
              <a:t> 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1A24CF-B6C5-2D40-A0F5-8B62E2369776}"/>
              </a:ext>
            </a:extLst>
          </p:cNvPr>
          <p:cNvSpPr/>
          <p:nvPr/>
        </p:nvSpPr>
        <p:spPr>
          <a:xfrm>
            <a:off x="613064" y="591234"/>
            <a:ext cx="1059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2021 SUPERINTENDENT GOALS: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257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60C83DA-BE19-6A4E-9D52-049EA8F0D7E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09600" y="1512888"/>
            <a:ext cx="11506200" cy="443071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800" dirty="0"/>
              <a:t>To coordinate with our Conference Ministries and Senior Pastors to identify, inspire and equip the next generation of leaders. </a:t>
            </a:r>
          </a:p>
          <a:p>
            <a:pPr marL="514350" indent="-514350">
              <a:buFont typeface="+mj-lt"/>
              <a:buAutoNum type="arabicPeriod" startAt="3"/>
            </a:pPr>
            <a:endParaRPr lang="en-US" sz="2800" dirty="0"/>
          </a:p>
          <a:p>
            <a:pPr marL="514350" indent="-514350">
              <a:buFont typeface="+mj-lt"/>
              <a:buAutoNum type="arabicPeriod" startAt="3"/>
            </a:pPr>
            <a:r>
              <a:rPr lang="en-US" sz="2800" dirty="0"/>
              <a:t>To provide resources for pastors to equip congregations for an effective Arise In Prayer ministry emphasis in every local church</a:t>
            </a:r>
          </a:p>
          <a:p>
            <a:pPr marL="514350" indent="-514350">
              <a:buFont typeface="+mj-lt"/>
              <a:buAutoNum type="arabicPeriod" startAt="3"/>
            </a:pPr>
            <a:endParaRPr lang="en-US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1A24CF-B6C5-2D40-A0F5-8B62E2369776}"/>
              </a:ext>
            </a:extLst>
          </p:cNvPr>
          <p:cNvSpPr/>
          <p:nvPr/>
        </p:nvSpPr>
        <p:spPr>
          <a:xfrm>
            <a:off x="1257300" y="591234"/>
            <a:ext cx="967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METAS DEL SUPERINTENDENTE PARA EL 2021: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74938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2460310"/>
            <a:ext cx="5715000" cy="2181666"/>
          </a:xfrm>
        </p:spPr>
        <p:txBody>
          <a:bodyPr vert="horz" lIns="91440" tIns="45720" rIns="91440" bIns="0" rtlCol="0" anchor="ctr">
            <a:noAutofit/>
          </a:bodyPr>
          <a:lstStyle/>
          <a:p>
            <a:r>
              <a:rPr lang="en-US" cap="none" dirty="0"/>
              <a:t>Mateo 9:38</a:t>
            </a:r>
            <a:br>
              <a:rPr lang="en-US" cap="none" dirty="0"/>
            </a:br>
            <a:r>
              <a:rPr lang="en-US" cap="none" dirty="0"/>
              <a:t>“</a:t>
            </a:r>
            <a:r>
              <a:rPr lang="es-ES" cap="none" dirty="0"/>
              <a:t>Rogad, pues, al Señor de la mies, que envíe obreros a su mies”.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F2EDA27-8540-2C46-A534-8180AEDB16AF}"/>
              </a:ext>
            </a:extLst>
          </p:cNvPr>
          <p:cNvSpPr txBox="1">
            <a:spLocks/>
          </p:cNvSpPr>
          <p:nvPr/>
        </p:nvSpPr>
        <p:spPr>
          <a:xfrm>
            <a:off x="685800" y="609600"/>
            <a:ext cx="10861696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UNA BASE </a:t>
            </a:r>
            <a:r>
              <a:rPr lang="en-US" b="1" dirty="0" err="1"/>
              <a:t>BíBLICA</a:t>
            </a:r>
            <a:r>
              <a:rPr lang="en-US" b="1" dirty="0"/>
              <a:t> - NUESTRA ORACION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7853BD-4944-1B4D-A4DD-43A96C3592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60310"/>
            <a:ext cx="2603249" cy="260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391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4250" y="1676400"/>
            <a:ext cx="8966702" cy="4343400"/>
          </a:xfrm>
        </p:spPr>
        <p:txBody>
          <a:bodyPr vert="horz" lIns="91440" tIns="45720" rIns="91440" bIns="0" rtlCol="0" anchor="ctr">
            <a:noAutofit/>
          </a:bodyPr>
          <a:lstStyle/>
          <a:p>
            <a:r>
              <a:rPr lang="en-US" cap="none" dirty="0"/>
              <a:t>Mateo 28:18-20</a:t>
            </a:r>
            <a:br>
              <a:rPr lang="en-US" cap="none" dirty="0"/>
            </a:br>
            <a:r>
              <a:rPr lang="es-ES" cap="none" dirty="0"/>
              <a:t>Y Jesús se acercó y les habló diciendo:  Toda potestad me es dada en el cielo y en la tierra.</a:t>
            </a:r>
            <a:r>
              <a:rPr lang="en-US" cap="none" dirty="0"/>
              <a:t> </a:t>
            </a:r>
            <a:r>
              <a:rPr lang="es-ES" cap="none" dirty="0"/>
              <a:t>Por tanto, id, y haced discípulos a todas las naciones, bautizándolos en el nombre del Padre, y del Hijo, y del Espíritu Santo;</a:t>
            </a:r>
            <a:r>
              <a:rPr lang="en-US" cap="none" dirty="0"/>
              <a:t> </a:t>
            </a:r>
            <a:r>
              <a:rPr lang="es-ES" cap="none" dirty="0"/>
              <a:t>enseñándoles que guarden todas las cosas que os he mandado; y he aquí yo estoy con vosotros todos los días, hasta el fin del mundo.  Amén.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F2EDA27-8540-2C46-A534-8180AEDB16AF}"/>
              </a:ext>
            </a:extLst>
          </p:cNvPr>
          <p:cNvSpPr txBox="1">
            <a:spLocks/>
          </p:cNvSpPr>
          <p:nvPr/>
        </p:nvSpPr>
        <p:spPr>
          <a:xfrm>
            <a:off x="685800" y="609600"/>
            <a:ext cx="11125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Una base </a:t>
            </a:r>
            <a:r>
              <a:rPr lang="en-US" b="1" dirty="0" err="1"/>
              <a:t>biblica</a:t>
            </a:r>
            <a:r>
              <a:rPr lang="en-US" b="1" dirty="0"/>
              <a:t> - </a:t>
            </a:r>
            <a:r>
              <a:rPr lang="en-US" b="1" dirty="0" err="1"/>
              <a:t>nuestra</a:t>
            </a:r>
            <a:r>
              <a:rPr lang="en-US" b="1" dirty="0"/>
              <a:t> </a:t>
            </a:r>
            <a:r>
              <a:rPr lang="en-US" b="1" dirty="0" err="1"/>
              <a:t>PRIOridad</a:t>
            </a:r>
            <a:r>
              <a:rPr lang="en-US" b="1" dirty="0"/>
              <a:t>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7853BD-4944-1B4D-A4DD-43A96C3592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60310"/>
            <a:ext cx="2603249" cy="260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152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2039070"/>
            <a:ext cx="8153400" cy="2443101"/>
          </a:xfrm>
        </p:spPr>
        <p:txBody>
          <a:bodyPr vert="horz" lIns="91440" tIns="45720" rIns="91440" bIns="0" rtlCol="0" anchor="ctr">
            <a:noAutofit/>
          </a:bodyPr>
          <a:lstStyle/>
          <a:p>
            <a:pPr algn="just">
              <a:spcAft>
                <a:spcPts val="600"/>
              </a:spcAft>
            </a:pPr>
            <a:r>
              <a:rPr lang="es-ES" sz="2800" b="1" cap="none" dirty="0"/>
              <a:t>Cornerstone </a:t>
            </a:r>
            <a:r>
              <a:rPr lang="es-ES" sz="2800" b="1" cap="none" dirty="0" err="1"/>
              <a:t>Conference</a:t>
            </a:r>
            <a:r>
              <a:rPr lang="es-ES" sz="2800" b="1" cap="none" dirty="0"/>
              <a:t> es un miembro de la Iglesia International de Santidad Pentecostal (International Pentecostal </a:t>
            </a:r>
            <a:r>
              <a:rPr lang="es-ES" sz="2800" b="1" cap="none" dirty="0" err="1"/>
              <a:t>Holiness</a:t>
            </a:r>
            <a:r>
              <a:rPr lang="es-ES" sz="2800" b="1" cap="none" dirty="0"/>
              <a:t> </a:t>
            </a:r>
            <a:r>
              <a:rPr lang="es-ES" sz="2800" b="1" cap="none" dirty="0" err="1"/>
              <a:t>Church</a:t>
            </a:r>
            <a:r>
              <a:rPr lang="es-ES" sz="2800" b="1" cap="none" dirty="0"/>
              <a:t>) que existe para equipar ministros e iglesias con el propósito de cumplir la Gran </a:t>
            </a:r>
            <a:r>
              <a:rPr lang="es-ES" sz="2800" b="1" cap="none" dirty="0" err="1"/>
              <a:t>Commisión</a:t>
            </a:r>
            <a:r>
              <a:rPr lang="es-ES" sz="2800" b="1" cap="none" dirty="0"/>
              <a:t>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F2EDA27-8540-2C46-A534-8180AEDB16AF}"/>
              </a:ext>
            </a:extLst>
          </p:cNvPr>
          <p:cNvSpPr txBox="1">
            <a:spLocks/>
          </p:cNvSpPr>
          <p:nvPr/>
        </p:nvSpPr>
        <p:spPr>
          <a:xfrm>
            <a:off x="685800" y="609600"/>
            <a:ext cx="3200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NUESTRA  Vision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42C490-8FDE-9245-B7D7-755D9F5A4E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215" y="2344781"/>
            <a:ext cx="1752600" cy="184621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2D56DD2-1463-994E-A6A3-0D537EDDA9D6}"/>
              </a:ext>
            </a:extLst>
          </p:cNvPr>
          <p:cNvSpPr txBox="1">
            <a:spLocks/>
          </p:cNvSpPr>
          <p:nvPr/>
        </p:nvSpPr>
        <p:spPr>
          <a:xfrm>
            <a:off x="571500" y="4876800"/>
            <a:ext cx="11048999" cy="743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EQUIPANDO PARA EL MINISTERIO DE LA GRAN </a:t>
            </a:r>
            <a:r>
              <a:rPr lang="es-ES" dirty="0" err="1"/>
              <a:t>comision</a:t>
            </a:r>
            <a:r>
              <a:rPr lang="es-E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21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F2EDA27-8540-2C46-A534-8180AEDB16AF}"/>
              </a:ext>
            </a:extLst>
          </p:cNvPr>
          <p:cNvSpPr txBox="1">
            <a:spLocks/>
          </p:cNvSpPr>
          <p:nvPr/>
        </p:nvSpPr>
        <p:spPr>
          <a:xfrm>
            <a:off x="685800" y="609600"/>
            <a:ext cx="3276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Nuestra  Vision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B68F12-3F7B-1E49-972F-B9DED9A2D72D}"/>
              </a:ext>
            </a:extLst>
          </p:cNvPr>
          <p:cNvSpPr txBox="1">
            <a:spLocks/>
          </p:cNvSpPr>
          <p:nvPr/>
        </p:nvSpPr>
        <p:spPr>
          <a:xfrm>
            <a:off x="3581401" y="2040251"/>
            <a:ext cx="8610600" cy="26079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/>
              <a:t>I.  Dios </a:t>
            </a:r>
            <a:r>
              <a:rPr lang="en-US" sz="3200" b="1" dirty="0" err="1"/>
              <a:t>nos</a:t>
            </a:r>
            <a:r>
              <a:rPr lang="en-US" sz="3200" b="1" dirty="0"/>
              <a:t> </a:t>
            </a:r>
            <a:r>
              <a:rPr lang="en-US" sz="3200" b="1" dirty="0" err="1"/>
              <a:t>está</a:t>
            </a:r>
            <a:r>
              <a:rPr lang="en-US" sz="3200" b="1" dirty="0"/>
              <a:t> </a:t>
            </a:r>
            <a:r>
              <a:rPr lang="en-US" sz="3200" b="1" dirty="0" err="1"/>
              <a:t>llamando</a:t>
            </a:r>
            <a:r>
              <a:rPr lang="en-US" sz="3200" b="1" dirty="0"/>
              <a:t> a ser una </a:t>
            </a:r>
            <a:r>
              <a:rPr lang="en-US" sz="3200" b="1" dirty="0" err="1"/>
              <a:t>Conferencia</a:t>
            </a:r>
            <a:r>
              <a:rPr lang="en-US" sz="3200" b="1" dirty="0"/>
              <a:t> de </a:t>
            </a:r>
            <a:r>
              <a:rPr lang="en-US" sz="3200" b="1" u="sng" dirty="0"/>
              <a:t>La Gran </a:t>
            </a:r>
            <a:r>
              <a:rPr lang="en-US" sz="3200" b="1" u="sng" dirty="0" err="1"/>
              <a:t>Comisión</a:t>
            </a:r>
            <a:endParaRPr lang="en-US" sz="3200" b="1" u="sn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5496FD-1356-A549-A182-951378E6DD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215" y="2362200"/>
            <a:ext cx="1752600" cy="184621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12049D3-36A9-714E-B485-85A3E9F77846}"/>
              </a:ext>
            </a:extLst>
          </p:cNvPr>
          <p:cNvSpPr/>
          <p:nvPr/>
        </p:nvSpPr>
        <p:spPr>
          <a:xfrm>
            <a:off x="1524000" y="4001869"/>
            <a:ext cx="2057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Mateo 28:18-20</a:t>
            </a:r>
          </a:p>
        </p:txBody>
      </p:sp>
    </p:spTree>
    <p:extLst>
      <p:ext uri="{BB962C8B-B14F-4D97-AF65-F5344CB8AC3E}">
        <p14:creationId xmlns:p14="http://schemas.microsoft.com/office/powerpoint/2010/main" val="2733418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F2EDA27-8540-2C46-A534-8180AEDB16AF}"/>
              </a:ext>
            </a:extLst>
          </p:cNvPr>
          <p:cNvSpPr txBox="1">
            <a:spLocks/>
          </p:cNvSpPr>
          <p:nvPr/>
        </p:nvSpPr>
        <p:spPr>
          <a:xfrm>
            <a:off x="685800" y="609600"/>
            <a:ext cx="3276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nuestra</a:t>
            </a:r>
            <a:r>
              <a:rPr lang="en-US" dirty="0"/>
              <a:t>  Vision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B68F12-3F7B-1E49-972F-B9DED9A2D72D}"/>
              </a:ext>
            </a:extLst>
          </p:cNvPr>
          <p:cNvSpPr txBox="1">
            <a:spLocks/>
          </p:cNvSpPr>
          <p:nvPr/>
        </p:nvSpPr>
        <p:spPr>
          <a:xfrm>
            <a:off x="3581401" y="2040252"/>
            <a:ext cx="8077199" cy="2603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/>
              <a:t>II. Dios </a:t>
            </a:r>
            <a:r>
              <a:rPr lang="en-US" sz="3200" b="1" dirty="0" err="1"/>
              <a:t>nos</a:t>
            </a:r>
            <a:r>
              <a:rPr lang="en-US" sz="3200" b="1" dirty="0"/>
              <a:t> </a:t>
            </a:r>
            <a:r>
              <a:rPr lang="en-US" sz="3200" b="1" dirty="0" err="1"/>
              <a:t>está</a:t>
            </a:r>
            <a:r>
              <a:rPr lang="en-US" sz="3200" b="1" dirty="0"/>
              <a:t> </a:t>
            </a:r>
            <a:r>
              <a:rPr lang="en-US" sz="3200" b="1" dirty="0" err="1"/>
              <a:t>llamando</a:t>
            </a:r>
            <a:r>
              <a:rPr lang="en-US" sz="3200" b="1" dirty="0"/>
              <a:t> a </a:t>
            </a:r>
            <a:r>
              <a:rPr lang="en-US" sz="3200" b="1" u="sng" dirty="0" err="1"/>
              <a:t>equipar</a:t>
            </a:r>
            <a:r>
              <a:rPr lang="en-US" sz="3200" b="1" dirty="0"/>
              <a:t> a los </a:t>
            </a:r>
            <a:r>
              <a:rPr lang="en-US" sz="3200" b="1" u="sng" dirty="0" err="1"/>
              <a:t>líderes</a:t>
            </a:r>
            <a:r>
              <a:rPr lang="en-US" sz="3200" b="1" dirty="0"/>
              <a:t> de la Gran </a:t>
            </a:r>
            <a:r>
              <a:rPr lang="en-US" sz="3200" b="1" dirty="0" err="1"/>
              <a:t>Comisión</a:t>
            </a:r>
            <a:endParaRPr lang="en-US" sz="3200" b="1" u="sn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3695C5-D7E7-7349-93A4-D90B692A49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215" y="2362200"/>
            <a:ext cx="1752600" cy="184621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B0D31E-BAA4-8C4E-A115-710D379D7FAE}"/>
              </a:ext>
            </a:extLst>
          </p:cNvPr>
          <p:cNvSpPr/>
          <p:nvPr/>
        </p:nvSpPr>
        <p:spPr>
          <a:xfrm>
            <a:off x="1524000" y="4001869"/>
            <a:ext cx="2057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Mateo 28:18-20</a:t>
            </a:r>
          </a:p>
        </p:txBody>
      </p:sp>
    </p:spTree>
    <p:extLst>
      <p:ext uri="{BB962C8B-B14F-4D97-AF65-F5344CB8AC3E}">
        <p14:creationId xmlns:p14="http://schemas.microsoft.com/office/powerpoint/2010/main" val="33347126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F2EDA27-8540-2C46-A534-8180AEDB16AF}"/>
              </a:ext>
            </a:extLst>
          </p:cNvPr>
          <p:cNvSpPr txBox="1">
            <a:spLocks/>
          </p:cNvSpPr>
          <p:nvPr/>
        </p:nvSpPr>
        <p:spPr>
          <a:xfrm>
            <a:off x="685800" y="609600"/>
            <a:ext cx="2431365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Our Vision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B68F12-3F7B-1E49-972F-B9DED9A2D72D}"/>
              </a:ext>
            </a:extLst>
          </p:cNvPr>
          <p:cNvSpPr txBox="1">
            <a:spLocks/>
          </p:cNvSpPr>
          <p:nvPr/>
        </p:nvSpPr>
        <p:spPr>
          <a:xfrm>
            <a:off x="3581401" y="2040251"/>
            <a:ext cx="8229599" cy="26079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/>
              <a:t>III. Dios </a:t>
            </a:r>
            <a:r>
              <a:rPr lang="en-US" sz="2800" b="1" dirty="0" err="1"/>
              <a:t>nos</a:t>
            </a:r>
            <a:r>
              <a:rPr lang="en-US" sz="2800" b="1" dirty="0"/>
              <a:t> </a:t>
            </a:r>
            <a:r>
              <a:rPr lang="en-US" sz="2800" b="1" dirty="0" err="1"/>
              <a:t>está</a:t>
            </a:r>
            <a:r>
              <a:rPr lang="en-US" sz="2800" b="1" dirty="0"/>
              <a:t> </a:t>
            </a:r>
            <a:r>
              <a:rPr lang="en-US" sz="2800" b="1" dirty="0" err="1"/>
              <a:t>llamando</a:t>
            </a:r>
            <a:r>
              <a:rPr lang="en-US" sz="2800" b="1" dirty="0"/>
              <a:t> </a:t>
            </a:r>
            <a:r>
              <a:rPr lang="en-US" sz="2800" b="1" u="sng" dirty="0" err="1"/>
              <a:t>levantar</a:t>
            </a:r>
            <a:r>
              <a:rPr lang="en-US" sz="2800" b="1" dirty="0"/>
              <a:t> </a:t>
            </a:r>
            <a:r>
              <a:rPr lang="en-US" sz="2800" b="1" u="sng" dirty="0" err="1"/>
              <a:t>iglesias</a:t>
            </a:r>
            <a:r>
              <a:rPr lang="en-US" sz="2800" b="1" dirty="0"/>
              <a:t> de </a:t>
            </a:r>
            <a:r>
              <a:rPr lang="en-US" sz="3200" b="1" dirty="0"/>
              <a:t>La Gran </a:t>
            </a:r>
            <a:r>
              <a:rPr lang="en-US" sz="3200" b="1" dirty="0" err="1"/>
              <a:t>Comisión</a:t>
            </a:r>
            <a:endParaRPr lang="en-US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FECA39-2A48-C349-B075-4BECC2FE72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215" y="2362200"/>
            <a:ext cx="1752600" cy="184621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968AF86-7163-6741-9319-8E5B6997C403}"/>
              </a:ext>
            </a:extLst>
          </p:cNvPr>
          <p:cNvSpPr/>
          <p:nvPr/>
        </p:nvSpPr>
        <p:spPr>
          <a:xfrm>
            <a:off x="1524000" y="4001869"/>
            <a:ext cx="2057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Mateo 28:18-20</a:t>
            </a:r>
          </a:p>
        </p:txBody>
      </p:sp>
    </p:spTree>
    <p:extLst>
      <p:ext uri="{BB962C8B-B14F-4D97-AF65-F5344CB8AC3E}">
        <p14:creationId xmlns:p14="http://schemas.microsoft.com/office/powerpoint/2010/main" val="16521205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2274019"/>
            <a:ext cx="8295068" cy="3828908"/>
          </a:xfrm>
        </p:spPr>
        <p:txBody>
          <a:bodyPr vert="horz" lIns="91440" tIns="45720" rIns="91440" bIns="0" rtlCol="0" anchor="ctr">
            <a:noAutofit/>
          </a:bodyPr>
          <a:lstStyle/>
          <a:p>
            <a:pPr>
              <a:buClr>
                <a:srgbClr val="C00000"/>
              </a:buClr>
            </a:pPr>
            <a:r>
              <a:rPr lang="en-US" sz="2800" cap="none" dirty="0" err="1"/>
              <a:t>Doblar</a:t>
            </a:r>
            <a:r>
              <a:rPr lang="en-US" sz="2800" cap="none" dirty="0"/>
              <a:t> el </a:t>
            </a:r>
            <a:r>
              <a:rPr lang="en-US" sz="2800" cap="none" dirty="0" err="1"/>
              <a:t>número</a:t>
            </a:r>
            <a:r>
              <a:rPr lang="en-US" sz="2800" cap="none" dirty="0"/>
              <a:t> de </a:t>
            </a:r>
            <a:r>
              <a:rPr lang="en-US" sz="2800" cap="none" dirty="0" err="1"/>
              <a:t>iglesias</a:t>
            </a:r>
            <a:r>
              <a:rPr lang="en-US" sz="2800" cap="none" dirty="0"/>
              <a:t> IPHC </a:t>
            </a:r>
            <a:r>
              <a:rPr lang="en-US" sz="2800" cap="none" dirty="0" err="1"/>
              <a:t>en</a:t>
            </a:r>
            <a:r>
              <a:rPr lang="en-US" sz="2800" cap="none" dirty="0"/>
              <a:t> U.S.A.</a:t>
            </a:r>
            <a:br>
              <a:rPr lang="en-US" sz="2800" cap="none" dirty="0"/>
            </a:br>
            <a:br>
              <a:rPr lang="en-US" sz="2800" cap="none" dirty="0"/>
            </a:br>
            <a:r>
              <a:rPr lang="en-US" sz="2800" cap="none" dirty="0" err="1"/>
              <a:t>Congregaciones</a:t>
            </a:r>
            <a:r>
              <a:rPr lang="en-US" sz="2800" cap="none" dirty="0"/>
              <a:t> de IPHC </a:t>
            </a:r>
            <a:r>
              <a:rPr lang="en-US" sz="2800" cap="none" dirty="0" err="1"/>
              <a:t>en</a:t>
            </a:r>
            <a:r>
              <a:rPr lang="en-US" sz="2800" cap="none" dirty="0"/>
              <a:t> el 75% de los 3,142 </a:t>
            </a:r>
            <a:r>
              <a:rPr lang="en-US" sz="2800" cap="none" dirty="0" err="1"/>
              <a:t>condados</a:t>
            </a:r>
            <a:r>
              <a:rPr lang="en-US" sz="2800" cap="none" dirty="0"/>
              <a:t> de los </a:t>
            </a:r>
            <a:r>
              <a:rPr lang="en-US" sz="2800" cap="none" dirty="0" err="1"/>
              <a:t>Estados</a:t>
            </a:r>
            <a:r>
              <a:rPr lang="en-US" sz="2800" cap="none" dirty="0"/>
              <a:t> Unidos.</a:t>
            </a:r>
            <a:br>
              <a:rPr lang="en-US" sz="2800" cap="none" dirty="0"/>
            </a:br>
            <a:br>
              <a:rPr lang="en-US" sz="2800" cap="none" dirty="0"/>
            </a:br>
            <a:r>
              <a:rPr lang="en-US" sz="2800" cap="none" dirty="0"/>
              <a:t>200 </a:t>
            </a:r>
            <a:r>
              <a:rPr lang="en-US" sz="2800" cap="none" dirty="0" err="1"/>
              <a:t>congregaciones</a:t>
            </a:r>
            <a:r>
              <a:rPr lang="en-US" sz="2800" cap="none" dirty="0"/>
              <a:t> </a:t>
            </a:r>
            <a:r>
              <a:rPr lang="en-US" sz="2800" cap="none" dirty="0" err="1"/>
              <a:t>traditionales</a:t>
            </a:r>
            <a:r>
              <a:rPr lang="en-US" sz="2800" cap="none" dirty="0"/>
              <a:t> </a:t>
            </a:r>
            <a:r>
              <a:rPr lang="en-US" sz="2800" cap="none" dirty="0" err="1"/>
              <a:t>enfocadas</a:t>
            </a:r>
            <a:r>
              <a:rPr lang="en-US" sz="2800" cap="none" dirty="0"/>
              <a:t> </a:t>
            </a:r>
            <a:r>
              <a:rPr lang="en-US" sz="2800" cap="none" dirty="0" err="1"/>
              <a:t>en</a:t>
            </a:r>
            <a:r>
              <a:rPr lang="en-US" sz="2800" cap="none" dirty="0"/>
              <a:t> las </a:t>
            </a:r>
            <a:r>
              <a:rPr lang="en-US" sz="2800" cap="none" dirty="0" err="1"/>
              <a:t>nuevas</a:t>
            </a:r>
            <a:r>
              <a:rPr lang="en-US" sz="2800" cap="none" dirty="0"/>
              <a:t> poblaciónes de </a:t>
            </a:r>
            <a:r>
              <a:rPr lang="en-US" sz="2800" cap="none" dirty="0" err="1"/>
              <a:t>inmigrantes</a:t>
            </a:r>
            <a:r>
              <a:rPr lang="en-US" sz="2800" cap="none" dirty="0"/>
              <a:t>.</a:t>
            </a:r>
            <a:br>
              <a:rPr lang="en-US" sz="2800" cap="none" dirty="0"/>
            </a:br>
            <a:br>
              <a:rPr lang="en-US" sz="2800" cap="none" dirty="0"/>
            </a:br>
            <a:r>
              <a:rPr lang="en-US" sz="2800" cap="none" dirty="0"/>
              <a:t>Casas </a:t>
            </a:r>
            <a:r>
              <a:rPr lang="en-US" sz="2800" cap="none" dirty="0" err="1"/>
              <a:t>Iglesia</a:t>
            </a:r>
            <a:r>
              <a:rPr lang="en-US" sz="2800" cap="none" dirty="0"/>
              <a:t> </a:t>
            </a:r>
            <a:r>
              <a:rPr lang="en-US" sz="2800" cap="none" dirty="0" err="1"/>
              <a:t>en</a:t>
            </a:r>
            <a:r>
              <a:rPr lang="en-US" sz="2800" cap="none" dirty="0"/>
              <a:t> la mayor </a:t>
            </a:r>
            <a:r>
              <a:rPr lang="en-US" sz="2800" cap="none" dirty="0" err="1"/>
              <a:t>parte</a:t>
            </a:r>
            <a:r>
              <a:rPr lang="en-US" sz="2800" cap="none" dirty="0"/>
              <a:t> de la </a:t>
            </a:r>
            <a:r>
              <a:rPr lang="en-US" sz="2800" cap="none" dirty="0" err="1"/>
              <a:t>ciudades</a:t>
            </a:r>
            <a:r>
              <a:rPr lang="en-US" sz="2800" cap="none" dirty="0"/>
              <a:t> de  U.S.A.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F2EDA27-8540-2C46-A534-8180AEDB16AF}"/>
              </a:ext>
            </a:extLst>
          </p:cNvPr>
          <p:cNvSpPr txBox="1">
            <a:spLocks/>
          </p:cNvSpPr>
          <p:nvPr/>
        </p:nvSpPr>
        <p:spPr>
          <a:xfrm>
            <a:off x="685800" y="491477"/>
            <a:ext cx="11126264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err="1"/>
              <a:t>levantate</a:t>
            </a:r>
            <a:r>
              <a:rPr lang="en-US" dirty="0"/>
              <a:t> 2023: </a:t>
            </a:r>
            <a:r>
              <a:rPr lang="en-US" dirty="0" err="1"/>
              <a:t>metas</a:t>
            </a:r>
            <a:r>
              <a:rPr lang="en-US" dirty="0"/>
              <a:t> de </a:t>
            </a:r>
            <a:r>
              <a:rPr lang="en-US" dirty="0" err="1"/>
              <a:t>usa</a:t>
            </a:r>
            <a:r>
              <a:rPr lang="en-US" dirty="0"/>
              <a:t> - ARISE 2033: USA GOALS</a:t>
            </a:r>
            <a:endParaRPr lang="en-US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F0242B-5B78-A447-AE54-B980FF3349D1}"/>
              </a:ext>
            </a:extLst>
          </p:cNvPr>
          <p:cNvSpPr/>
          <p:nvPr/>
        </p:nvSpPr>
        <p:spPr>
          <a:xfrm>
            <a:off x="457200" y="2676886"/>
            <a:ext cx="2945892" cy="224415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0C31CBD3-7C89-1F4A-8F3B-6E566FBE5A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59" y="2681287"/>
            <a:ext cx="2856233" cy="21421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EE2AE4E-7AAD-5540-B6BD-7CC3484AC3F9}"/>
              </a:ext>
            </a:extLst>
          </p:cNvPr>
          <p:cNvSpPr/>
          <p:nvPr/>
        </p:nvSpPr>
        <p:spPr>
          <a:xfrm>
            <a:off x="685800" y="1743872"/>
            <a:ext cx="868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+mj-lt"/>
              </a:rPr>
              <a:t>2033: </a:t>
            </a:r>
            <a:r>
              <a:rPr lang="en-US" sz="2800" dirty="0" err="1">
                <a:latin typeface="+mj-lt"/>
              </a:rPr>
              <a:t>Aniversario</a:t>
            </a:r>
            <a:r>
              <a:rPr lang="en-US" sz="2800" dirty="0">
                <a:latin typeface="+mj-lt"/>
              </a:rPr>
              <a:t> 2000 de la </a:t>
            </a:r>
            <a:r>
              <a:rPr lang="en-US" sz="2800" dirty="0" err="1">
                <a:latin typeface="+mj-lt"/>
              </a:rPr>
              <a:t>Resurrección</a:t>
            </a:r>
            <a:r>
              <a:rPr lang="en-US" sz="2800" dirty="0">
                <a:latin typeface="+mj-lt"/>
              </a:rPr>
              <a:t> de Jesus Cristo</a:t>
            </a:r>
            <a:endParaRPr lang="en-US" sz="28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9741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1948" y="2290287"/>
            <a:ext cx="8270073" cy="3048000"/>
          </a:xfrm>
        </p:spPr>
        <p:txBody>
          <a:bodyPr vert="horz" lIns="91440" tIns="45720" rIns="91440" bIns="0" rtlCol="0" anchor="ctr">
            <a:noAutofit/>
          </a:bodyPr>
          <a:lstStyle/>
          <a:p>
            <a:pPr marL="457200" indent="-4572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cap="none" dirty="0"/>
              <a:t>Presence de IPHC en150 </a:t>
            </a:r>
            <a:r>
              <a:rPr lang="en-US" cap="none" dirty="0" err="1"/>
              <a:t>Naciones</a:t>
            </a:r>
            <a:br>
              <a:rPr lang="en-US" cap="none" dirty="0"/>
            </a:br>
            <a:br>
              <a:rPr lang="en-US" cap="none" dirty="0"/>
            </a:br>
            <a:r>
              <a:rPr lang="en-US" cap="none" dirty="0"/>
              <a:t>5,000 </a:t>
            </a:r>
            <a:r>
              <a:rPr lang="en-US" cap="none" dirty="0" err="1"/>
              <a:t>nuevas</a:t>
            </a:r>
            <a:r>
              <a:rPr lang="en-US" cap="none" dirty="0"/>
              <a:t> </a:t>
            </a:r>
            <a:r>
              <a:rPr lang="en-US" cap="none" dirty="0" err="1"/>
              <a:t>congregaciones</a:t>
            </a:r>
            <a:r>
              <a:rPr lang="en-US" cap="none" dirty="0"/>
              <a:t> IPHC </a:t>
            </a:r>
            <a:r>
              <a:rPr lang="en-US" cap="none" dirty="0" err="1"/>
              <a:t>fuera</a:t>
            </a:r>
            <a:r>
              <a:rPr lang="en-US" cap="none" dirty="0"/>
              <a:t> de los </a:t>
            </a:r>
            <a:r>
              <a:rPr lang="en-US" cap="none" dirty="0" err="1"/>
              <a:t>Estados</a:t>
            </a:r>
            <a:r>
              <a:rPr lang="en-US" cap="none" dirty="0"/>
              <a:t> Unidos.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F0242B-5B78-A447-AE54-B980FF3349D1}"/>
              </a:ext>
            </a:extLst>
          </p:cNvPr>
          <p:cNvSpPr/>
          <p:nvPr/>
        </p:nvSpPr>
        <p:spPr>
          <a:xfrm>
            <a:off x="632781" y="2632822"/>
            <a:ext cx="2945892" cy="224415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0C31CBD3-7C89-1F4A-8F3B-6E566FBE5A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40" y="2743200"/>
            <a:ext cx="2856233" cy="21421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C622D1-ADE5-4193-9563-BE48F80A56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918" y="563803"/>
            <a:ext cx="11126164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1320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652</Words>
  <Application>Microsoft Office PowerPoint</Application>
  <PresentationFormat>Widescreen</PresentationFormat>
  <Paragraphs>63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Gill Sans MT</vt:lpstr>
      <vt:lpstr>Gallery</vt:lpstr>
      <vt:lpstr>CUMBRE DE LIDERAZGO</vt:lpstr>
      <vt:lpstr>Mateo 9:38 “Rogad, pues, al Señor de la mies, que envíe obreros a su mies”.</vt:lpstr>
      <vt:lpstr>Mateo 28:18-20 Y Jesús se acercó y les habló diciendo:  Toda potestad me es dada en el cielo y en la tierra. Por tanto, id, y haced discípulos a todas las naciones, bautizándolos en el nombre del Padre, y del Hijo, y del Espíritu Santo; enseñándoles que guarden todas las cosas que os he mandado; y he aquí yo estoy con vosotros todos los días, hasta el fin del mundo.  Amén.</vt:lpstr>
      <vt:lpstr>Cornerstone Conference es un miembro de la Iglesia International de Santidad Pentecostal (International Pentecostal Holiness Church) que existe para equipar ministros e iglesias con el propósito de cumplir la Gran Commisión. </vt:lpstr>
      <vt:lpstr>PowerPoint Presentation</vt:lpstr>
      <vt:lpstr>PowerPoint Presentation</vt:lpstr>
      <vt:lpstr>PowerPoint Presentation</vt:lpstr>
      <vt:lpstr>Doblar el número de iglesias IPHC en U.S.A.  Congregaciones de IPHC en el 75% de los 3,142 condados de los Estados Unidos.  200 congregaciones traditionales enfocadas en las nuevas poblaciónes de inmigrantes.  Casas Iglesia en la mayor parte de la ciudades de  U.S.A.</vt:lpstr>
      <vt:lpstr>Presence de IPHC en150 Naciones  5,000 nuevas congregaciones IPHC fuera de los Estados Unidos.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THE VISION</dc:title>
  <dc:creator>Mike Ainsworth</dc:creator>
  <cp:lastModifiedBy>Joel Pava</cp:lastModifiedBy>
  <cp:revision>75</cp:revision>
  <cp:lastPrinted>2021-02-20T13:09:38Z</cp:lastPrinted>
  <dcterms:created xsi:type="dcterms:W3CDTF">2019-03-11T20:53:01Z</dcterms:created>
  <dcterms:modified xsi:type="dcterms:W3CDTF">2021-05-10T13:41:44Z</dcterms:modified>
</cp:coreProperties>
</file>