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73" r:id="rId10"/>
    <p:sldId id="263" r:id="rId11"/>
    <p:sldId id="274" r:id="rId12"/>
    <p:sldId id="264" r:id="rId13"/>
    <p:sldId id="265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31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7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5/10/2021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5/10/2021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/>
              <a:t>5/10/2021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5/10/2021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5/10/2021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5/10/2021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0D8AF-862E-46FC-9585-2C2AA3F4B5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981234"/>
            <a:ext cx="8825658" cy="2385163"/>
          </a:xfrm>
        </p:spPr>
        <p:txBody>
          <a:bodyPr/>
          <a:lstStyle/>
          <a:p>
            <a:pPr algn="ctr"/>
            <a:r>
              <a:rPr lang="es-CR" dirty="0"/>
              <a:t>INTRODUCCI</a:t>
            </a:r>
            <a:r>
              <a:rPr lang="en-US" dirty="0"/>
              <a:t>Ó</a:t>
            </a:r>
            <a:r>
              <a:rPr lang="es-CR" dirty="0"/>
              <a:t>N DE REVITALIZACIÓN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BBAE4C-61CC-4C28-964E-DDB8E192B0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177016"/>
            <a:ext cx="8825658" cy="1410984"/>
          </a:xfrm>
        </p:spPr>
        <p:txBody>
          <a:bodyPr>
            <a:noAutofit/>
          </a:bodyPr>
          <a:lstStyle/>
          <a:p>
            <a:pPr algn="ctr"/>
            <a:r>
              <a:rPr lang="es-CR" sz="2400" b="1" dirty="0">
                <a:solidFill>
                  <a:schemeClr val="tx1"/>
                </a:solidFill>
              </a:rPr>
              <a:t>POR </a:t>
            </a:r>
          </a:p>
          <a:p>
            <a:pPr algn="ctr"/>
            <a:r>
              <a:rPr lang="es-CR" sz="2400" b="1" dirty="0">
                <a:solidFill>
                  <a:schemeClr val="tx1"/>
                </a:solidFill>
              </a:rPr>
              <a:t>DR. LUIS AVILA</a:t>
            </a:r>
          </a:p>
          <a:p>
            <a:pPr algn="ctr"/>
            <a:r>
              <a:rPr lang="es-CR" sz="1800" b="1" dirty="0">
                <a:solidFill>
                  <a:schemeClr val="tx1"/>
                </a:solidFill>
              </a:rPr>
              <a:t>DIRECTOR NACIONAL DEL MINISTERIO HISPANO IPHC</a:t>
            </a:r>
          </a:p>
        </p:txBody>
      </p:sp>
    </p:spTree>
    <p:extLst>
      <p:ext uri="{BB962C8B-B14F-4D97-AF65-F5344CB8AC3E}">
        <p14:creationId xmlns:p14="http://schemas.microsoft.com/office/powerpoint/2010/main" val="3692148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F4792-8DF5-4FB9-8A0C-8BEC25B4A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/>
              <a:t>RECURSOS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93A15-EACC-48CD-ADA8-A9C41610E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311966"/>
            <a:ext cx="10644741" cy="5546034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s-CR" sz="3200"/>
              <a:t>UN SISTEMA DE REVITALIZACIÓN PROBADO Y FRUCTIFERO </a:t>
            </a:r>
          </a:p>
          <a:p>
            <a:pPr marL="457200" indent="-457200">
              <a:buAutoNum type="arabicPeriod"/>
            </a:pPr>
            <a:endParaRPr lang="es-CR" sz="3200"/>
          </a:p>
          <a:p>
            <a:pPr marL="457200" indent="-457200">
              <a:buAutoNum type="arabicPeriod"/>
            </a:pPr>
            <a:r>
              <a:rPr lang="es-CR" sz="3200"/>
              <a:t>UN PROGRAMA DE REUNIONES DE CAPACITACIÓN CON COACHES </a:t>
            </a:r>
          </a:p>
          <a:p>
            <a:pPr marL="457200" indent="-457200">
              <a:buAutoNum type="arabicPeriod"/>
            </a:pPr>
            <a:endParaRPr lang="es-CR" sz="3200"/>
          </a:p>
          <a:p>
            <a:pPr marL="457200" indent="-457200">
              <a:buAutoNum type="arabicPeriod"/>
            </a:pPr>
            <a:r>
              <a:rPr lang="es-CR" sz="3200"/>
              <a:t>MATERIALES DE GUÍA PARA SU DESEMPE</a:t>
            </a:r>
            <a:r>
              <a:rPr lang="es-ES" sz="3200"/>
              <a:t>Ñ</a:t>
            </a:r>
            <a:r>
              <a:rPr lang="es-CR" sz="3200"/>
              <a:t>O </a:t>
            </a:r>
          </a:p>
          <a:p>
            <a:pPr marL="457200" indent="-457200">
              <a:buAutoNum type="arabicPeriod"/>
            </a:pPr>
            <a:endParaRPr lang="es-CR" sz="3200"/>
          </a:p>
          <a:p>
            <a:pPr marL="457200" indent="-457200">
              <a:buAutoNum type="arabicPeriod"/>
            </a:pPr>
            <a:r>
              <a:rPr lang="es-CR" sz="3200"/>
              <a:t>GUÍA Y ORIENTACIÓN DURANTE EL TRAYECTO </a:t>
            </a:r>
          </a:p>
        </p:txBody>
      </p:sp>
    </p:spTree>
    <p:extLst>
      <p:ext uri="{BB962C8B-B14F-4D97-AF65-F5344CB8AC3E}">
        <p14:creationId xmlns:p14="http://schemas.microsoft.com/office/powerpoint/2010/main" val="2883912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D3107-57B1-43D2-88A3-6864D0D59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R" sz="5400" dirty="0"/>
              <a:t>3. ¿QUÉ APRENDERÁ EN REVITALIZACIÓN? </a:t>
            </a:r>
          </a:p>
        </p:txBody>
      </p:sp>
    </p:spTree>
    <p:extLst>
      <p:ext uri="{BB962C8B-B14F-4D97-AF65-F5344CB8AC3E}">
        <p14:creationId xmlns:p14="http://schemas.microsoft.com/office/powerpoint/2010/main" val="914561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D091D-E9AC-480F-9615-417ECA23E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APRENDIZAJE EN REVITALIZACIÓN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F23F6-B38C-4419-9C7D-F420322BA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1524000"/>
            <a:ext cx="10442577" cy="5155096"/>
          </a:xfrm>
        </p:spPr>
        <p:txBody>
          <a:bodyPr>
            <a:normAutofit/>
          </a:bodyPr>
          <a:lstStyle/>
          <a:p>
            <a:pPr marL="457200" indent="-457200">
              <a:buFont typeface="Wingdings 3" charset="2"/>
              <a:buAutoNum type="arabicPeriod"/>
            </a:pPr>
            <a:r>
              <a:rPr lang="es-CR" sz="3500" dirty="0"/>
              <a:t>CÓMO HACER UN CALENDARIO DE EVENTOS DURANTE TODO UN A</a:t>
            </a:r>
            <a:r>
              <a:rPr lang="es-ES" sz="3500" dirty="0"/>
              <a:t>Ñ</a:t>
            </a:r>
            <a:r>
              <a:rPr lang="es-CR" sz="3500" dirty="0"/>
              <a:t>O</a:t>
            </a:r>
          </a:p>
          <a:p>
            <a:pPr marL="457200" indent="-457200">
              <a:buAutoNum type="arabicPeriod"/>
            </a:pPr>
            <a:endParaRPr lang="es-CR" sz="3500" dirty="0"/>
          </a:p>
          <a:p>
            <a:pPr marL="457200" indent="-457200">
              <a:buAutoNum type="arabicPeriod"/>
            </a:pPr>
            <a:r>
              <a:rPr lang="es-CR" sz="3500" dirty="0"/>
              <a:t>CÓMO ENFOCARSE EN AQUELLOS SISTEMAS QUE LE DARAN RESULTADOS</a:t>
            </a:r>
          </a:p>
          <a:p>
            <a:pPr marL="457200" indent="-457200">
              <a:buAutoNum type="arabicPeriod"/>
            </a:pPr>
            <a:endParaRPr lang="es-CR" sz="3500" dirty="0"/>
          </a:p>
          <a:p>
            <a:pPr marL="457200" indent="-457200">
              <a:buAutoNum type="arabicPeriod"/>
            </a:pPr>
            <a:r>
              <a:rPr lang="es-CR" sz="3500" dirty="0"/>
              <a:t>EL CONCEPTO DE LA </a:t>
            </a:r>
            <a:r>
              <a:rPr lang="es-CR" sz="3500" b="1" dirty="0">
                <a:solidFill>
                  <a:srgbClr val="FFFF00"/>
                </a:solidFill>
              </a:rPr>
              <a:t>OLA</a:t>
            </a:r>
            <a:r>
              <a:rPr lang="es-CR" sz="3500" dirty="0"/>
              <a:t> (EVENTOS RELEVANTES DE ALCANCE) </a:t>
            </a:r>
          </a:p>
          <a:p>
            <a:pPr marL="457200" indent="-457200">
              <a:buAutoNum type="arabicPeriod"/>
            </a:pPr>
            <a:endParaRPr lang="es-CR" sz="3200" dirty="0"/>
          </a:p>
          <a:p>
            <a:pPr marL="457200" indent="-457200">
              <a:buAutoNum type="arabicPeriod"/>
            </a:pPr>
            <a:endParaRPr lang="es-CR" dirty="0"/>
          </a:p>
          <a:p>
            <a:pPr marL="457200" indent="-457200">
              <a:buAutoNum type="arabicPeriod"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075505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B1FD1-1783-4595-8EE4-56550EDCC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APRENDIZAJE EN REVITALIZACIÓN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C96E0-0C03-46E0-973A-44C1FD589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1" y="1948070"/>
            <a:ext cx="10420433" cy="43003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R" sz="3200"/>
              <a:t>4. ACERCA DEL MINISTERIO PARA CONECTAR PERSONAS CON LA IGLESIA (CONEXIONES) </a:t>
            </a:r>
          </a:p>
          <a:p>
            <a:pPr marL="0" indent="0">
              <a:buNone/>
            </a:pPr>
            <a:endParaRPr lang="es-CR" sz="3200"/>
          </a:p>
          <a:p>
            <a:pPr marL="0" indent="0">
              <a:buNone/>
            </a:pPr>
            <a:r>
              <a:rPr lang="es-CR" sz="3200"/>
              <a:t>5.  CÓMO PREDICAR CON EFECTIVIDAD (SERIES DE PREDICACIONES)</a:t>
            </a:r>
          </a:p>
          <a:p>
            <a:pPr marL="0" indent="0">
              <a:buNone/>
            </a:pPr>
            <a:endParaRPr lang="es-CR" sz="3200"/>
          </a:p>
          <a:p>
            <a:pPr marL="0" indent="0">
              <a:buNone/>
            </a:pPr>
            <a:r>
              <a:rPr lang="es-CR" sz="3200"/>
              <a:t>6. MODELOS, SISTEMAS Y ESTRATEGIAS PARA EL CRECIMIENTO DE LA IGLESIA</a:t>
            </a:r>
          </a:p>
          <a:p>
            <a:pPr marL="0" indent="0">
              <a:buNone/>
            </a:pP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04988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37725-1091-45F1-833C-74496D615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>
                <a:solidFill>
                  <a:schemeClr val="bg2">
                    <a:lumMod val="60000"/>
                    <a:lumOff val="40000"/>
                  </a:schemeClr>
                </a:solidFill>
              </a:rPr>
              <a:t>APRENDIZAJE EN REVITALIZACIÓN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06493-8869-4485-BD18-0805999D1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0" y="2052918"/>
            <a:ext cx="10380679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R" sz="3200" dirty="0"/>
              <a:t>7. ESTRATEGIAS PARA LOGRAR FORTALECER EL MINISTERIO DE LOS NI</a:t>
            </a:r>
            <a:r>
              <a:rPr lang="es-ES" sz="3200" dirty="0"/>
              <a:t>Ñ</a:t>
            </a:r>
            <a:r>
              <a:rPr lang="es-CR" sz="3200" dirty="0"/>
              <a:t>OS Y LOS JÓVENES. </a:t>
            </a:r>
          </a:p>
          <a:p>
            <a:pPr marL="0" indent="0">
              <a:buNone/>
            </a:pPr>
            <a:endParaRPr lang="es-CR" sz="3200" dirty="0"/>
          </a:p>
          <a:p>
            <a:pPr marL="0" indent="0">
              <a:buNone/>
            </a:pPr>
            <a:r>
              <a:rPr lang="es-CR" sz="3200" dirty="0"/>
              <a:t>8. CÓMO VIGORIZAR LA ADORACIÓN </a:t>
            </a:r>
          </a:p>
          <a:p>
            <a:pPr marL="0" indent="0">
              <a:buNone/>
            </a:pPr>
            <a:endParaRPr lang="es-CR" sz="3200" dirty="0"/>
          </a:p>
          <a:p>
            <a:pPr marL="0" indent="0">
              <a:buNone/>
            </a:pPr>
            <a:r>
              <a:rPr lang="es-CR" sz="3200" dirty="0"/>
              <a:t>9. ACERCA DEL CRECIMIENTO EN LAS FINANZAS</a:t>
            </a:r>
          </a:p>
          <a:p>
            <a:pPr marL="0" indent="0">
              <a:buNone/>
            </a:pPr>
            <a:endParaRPr lang="es-CR" dirty="0"/>
          </a:p>
          <a:p>
            <a:pPr marL="0" indent="0">
              <a:buNone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158374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9E283-8C0D-42FB-8F19-CBFB1FD0A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>
                <a:solidFill>
                  <a:schemeClr val="bg2">
                    <a:lumMod val="60000"/>
                    <a:lumOff val="40000"/>
                  </a:schemeClr>
                </a:solidFill>
              </a:rPr>
              <a:t>APRENDIZAJE EN REVITALIZACIÓN </a:t>
            </a:r>
            <a:endParaRPr lang="es-C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1F518-209B-41D7-B7AA-AF8A6D561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529" y="1581863"/>
            <a:ext cx="10721007" cy="45731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R" sz="3200" dirty="0"/>
              <a:t>10. ESTABLECER LÍDERES PARA LA DIRECCIÓN DE MINISTERIOS </a:t>
            </a:r>
          </a:p>
          <a:p>
            <a:pPr marL="0" indent="0">
              <a:buNone/>
            </a:pPr>
            <a:endParaRPr lang="es-CR" sz="3200" dirty="0"/>
          </a:p>
          <a:p>
            <a:pPr marL="0" indent="0">
              <a:buNone/>
            </a:pPr>
            <a:r>
              <a:rPr lang="es-CR" sz="3200" dirty="0"/>
              <a:t>11. FORMACIÓN DE EQUIPOS DE TRABAJO </a:t>
            </a:r>
          </a:p>
          <a:p>
            <a:pPr marL="0" indent="0">
              <a:buNone/>
            </a:pPr>
            <a:endParaRPr lang="es-CR" sz="3200" dirty="0"/>
          </a:p>
          <a:p>
            <a:pPr marL="0" indent="0">
              <a:buNone/>
            </a:pPr>
            <a:r>
              <a:rPr lang="es-CR" sz="3200" dirty="0"/>
              <a:t>12. CÓMO ESTABLECER METAS Y PLANES DE TRABAJO </a:t>
            </a:r>
          </a:p>
          <a:p>
            <a:pPr marL="0" indent="0">
              <a:buNone/>
            </a:pPr>
            <a:endParaRPr lang="es-CR" sz="3200" dirty="0"/>
          </a:p>
          <a:p>
            <a:pPr marL="0" indent="0">
              <a:buNone/>
            </a:pPr>
            <a:r>
              <a:rPr lang="es-CR" sz="3200" dirty="0"/>
              <a:t>13. CÓMO INVOLUCRAR PERSONAS EN EL SERVICIO DE LA IGLESIA </a:t>
            </a:r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90815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393C8-F325-4608-9CD5-B0580F83D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R" sz="6600"/>
              <a:t>1. ESTABLECER LA NECESIDAD</a:t>
            </a:r>
          </a:p>
        </p:txBody>
      </p:sp>
    </p:spTree>
    <p:extLst>
      <p:ext uri="{BB962C8B-B14F-4D97-AF65-F5344CB8AC3E}">
        <p14:creationId xmlns:p14="http://schemas.microsoft.com/office/powerpoint/2010/main" val="1562815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BCFF0-4BBF-434F-A82A-E47B3F4FD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sz="4800"/>
              <a:t>REVITALIZAR</a:t>
            </a:r>
            <a:r>
              <a:rPr lang="es-CR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0C547-7CEE-41B7-BBE8-75E0D196D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709530"/>
            <a:ext cx="10293558" cy="4538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4000" dirty="0"/>
              <a:t>Revitalizar consiste en otorgar mayor vitalidad o vigor a una cosa. Al revitalizar algo, por lo tanto, se le aporta fuerza, vida o movimiento. La idea de revitalizar suele asociarse a la recuperación del esplendor o el crecimiento de algo”. </a:t>
            </a:r>
            <a:endParaRPr lang="es-CR" sz="4000"/>
          </a:p>
        </p:txBody>
      </p:sp>
    </p:spTree>
    <p:extLst>
      <p:ext uri="{BB962C8B-B14F-4D97-AF65-F5344CB8AC3E}">
        <p14:creationId xmlns:p14="http://schemas.microsoft.com/office/powerpoint/2010/main" val="1068873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6C2BD-2213-4466-81C2-F72A0AD6A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Sinónimos</a:t>
            </a:r>
            <a:r>
              <a:rPr lang="en-US" b="1" dirty="0"/>
              <a:t> de </a:t>
            </a:r>
            <a:r>
              <a:rPr lang="en-US" b="1" dirty="0" err="1"/>
              <a:t>revitalizar</a:t>
            </a:r>
            <a:r>
              <a:rPr lang="en-US" b="1" dirty="0"/>
              <a:t>:</a:t>
            </a:r>
            <a:br>
              <a:rPr lang="en-US" dirty="0"/>
            </a:br>
            <a:endParaRPr lang="es-C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2EB3F-97D3-4935-AC28-DC41BB466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533412"/>
          </a:xfrm>
        </p:spPr>
        <p:txBody>
          <a:bodyPr/>
          <a:lstStyle/>
          <a:p>
            <a:pPr fontAlgn="base"/>
            <a:r>
              <a:rPr lang="en-US" sz="4800" err="1"/>
              <a:t>Reavivar</a:t>
            </a:r>
            <a:endParaRPr lang="en-US" sz="4800"/>
          </a:p>
          <a:p>
            <a:pPr fontAlgn="base"/>
            <a:r>
              <a:rPr lang="en-US" sz="4800" err="1"/>
              <a:t>Reanimar</a:t>
            </a:r>
            <a:endParaRPr lang="en-US" sz="4800"/>
          </a:p>
          <a:p>
            <a:pPr fontAlgn="base"/>
            <a:r>
              <a:rPr lang="en-US" sz="4800" err="1"/>
              <a:t>Vivificar</a:t>
            </a:r>
            <a:endParaRPr lang="en-US" sz="4800"/>
          </a:p>
          <a:p>
            <a:pPr fontAlgn="base"/>
            <a:r>
              <a:rPr lang="en-US" sz="4800" err="1"/>
              <a:t>Robustecer</a:t>
            </a:r>
            <a:endParaRPr lang="en-US" sz="4800"/>
          </a:p>
          <a:p>
            <a:pPr fontAlgn="base"/>
            <a:r>
              <a:rPr lang="en-US" sz="4800" err="1"/>
              <a:t>Vigorizar</a:t>
            </a:r>
            <a:endParaRPr lang="en-US" sz="4800"/>
          </a:p>
          <a:p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93147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98181-3CC9-40A3-A143-E877163B0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sz="4400"/>
              <a:t>EL CORAZÓN DE LA REVITALIZACIÓN</a:t>
            </a:r>
            <a:endParaRPr lang="es-C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ECDE3-4290-4FC8-8BCA-AF7DAE525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438400"/>
            <a:ext cx="9729788" cy="3809999"/>
          </a:xfrm>
        </p:spPr>
        <p:txBody>
          <a:bodyPr>
            <a:normAutofit fontScale="77500" lnSpcReduction="20000"/>
          </a:bodyPr>
          <a:lstStyle/>
          <a:p>
            <a:r>
              <a:rPr lang="es-CR" sz="4800"/>
              <a:t>GANAR E INCORPORAR NUEVAS PERSONAS A LA IGLESIA. </a:t>
            </a:r>
          </a:p>
          <a:p>
            <a:endParaRPr lang="es-CR" sz="4800"/>
          </a:p>
          <a:p>
            <a:r>
              <a:rPr lang="es-CR" sz="4800"/>
              <a:t>VIDA VIBRANTE EN LOS SERVICIOS Y MOVIMIENTO DE LA IGLESIA </a:t>
            </a:r>
          </a:p>
          <a:p>
            <a:endParaRPr lang="es-CR" sz="4800"/>
          </a:p>
          <a:p>
            <a:r>
              <a:rPr lang="es-CR" sz="4800"/>
              <a:t>INVOLUCRAMIENTO DE LAS PERSONAS </a:t>
            </a:r>
          </a:p>
        </p:txBody>
      </p:sp>
    </p:spTree>
    <p:extLst>
      <p:ext uri="{BB962C8B-B14F-4D97-AF65-F5344CB8AC3E}">
        <p14:creationId xmlns:p14="http://schemas.microsoft.com/office/powerpoint/2010/main" val="34809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9AE7F-B26A-4017-8E9F-CEDB5D462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dirty="0"/>
              <a:t>¿CUANDO ES QUE LA IGLESIA NECESITA REVITALIZACIÓN?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1C57C-00D9-4DF1-91A1-1D04F5184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293558" cy="4639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R" sz="2800" b="1" dirty="0">
                <a:solidFill>
                  <a:schemeClr val="accent3"/>
                </a:solidFill>
              </a:rPr>
              <a:t>1. </a:t>
            </a:r>
            <a:r>
              <a:rPr lang="es-CR" sz="2800" dirty="0"/>
              <a:t>CUANDO UN GRUPO DE PERSONAS (CONGREGACIÓN) SE MANTIENE SIENDO EL MISMO POR MAS DE SEIS MESES.</a:t>
            </a:r>
          </a:p>
          <a:p>
            <a:pPr marL="0" indent="0">
              <a:buNone/>
            </a:pPr>
            <a:endParaRPr lang="es-CR" sz="2800" dirty="0"/>
          </a:p>
          <a:p>
            <a:pPr marL="0" indent="0">
              <a:buNone/>
            </a:pPr>
            <a:r>
              <a:rPr lang="es-CR" sz="2800" b="1" dirty="0">
                <a:solidFill>
                  <a:schemeClr val="accent3"/>
                </a:solidFill>
              </a:rPr>
              <a:t>2. </a:t>
            </a:r>
            <a:r>
              <a:rPr lang="es-CR" sz="2800" dirty="0"/>
              <a:t>CUANDO LA IGLESIA NO EXPERIMENTA UN MOVIMIENTO REGULAR DE VISITAS A SUS ACTIVIDADES.</a:t>
            </a:r>
          </a:p>
          <a:p>
            <a:pPr marL="0" indent="0">
              <a:buNone/>
            </a:pPr>
            <a:endParaRPr lang="es-CR" sz="2800" dirty="0"/>
          </a:p>
          <a:p>
            <a:pPr marL="0" indent="0">
              <a:buNone/>
            </a:pPr>
            <a:r>
              <a:rPr lang="es-CR" sz="2800" b="1" dirty="0">
                <a:solidFill>
                  <a:schemeClr val="accent3"/>
                </a:solidFill>
              </a:rPr>
              <a:t>3. </a:t>
            </a:r>
            <a:r>
              <a:rPr lang="es-CR" sz="2800" dirty="0"/>
              <a:t>CUANDO LA IGLESIA NO VIVE LA CONVERSIÓN Y BAUTISMO DE PERSONAS </a:t>
            </a:r>
          </a:p>
          <a:p>
            <a:pPr marL="457200" indent="-457200">
              <a:buAutoNum type="arabicPeriod"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724972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49200-ACB7-493A-809E-E637CE014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/>
              <a:t>¿CUÁNDO ES QUE LA IGLESIA NECESITA REVITALIZACI</a:t>
            </a:r>
            <a:r>
              <a:rPr lang="es-CR" sz="4400"/>
              <a:t>Ó</a:t>
            </a:r>
            <a:r>
              <a:rPr lang="es-CR"/>
              <a:t>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B4082-7C10-4627-8AAD-22A369FEA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479088" cy="45201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R" sz="2800" b="1">
                <a:solidFill>
                  <a:schemeClr val="accent3"/>
                </a:solidFill>
              </a:rPr>
              <a:t>4. </a:t>
            </a:r>
            <a:r>
              <a:rPr lang="es-CR" sz="2800"/>
              <a:t>CUANDO LA IGLESIA EMPIEZA A PERDER PERSONAS DE SU MEMBRESÍA O ASISTENCIA ACTUAL SIN ENTENDER LAS RAZONES</a:t>
            </a:r>
          </a:p>
          <a:p>
            <a:pPr marL="0" indent="0">
              <a:buNone/>
            </a:pPr>
            <a:endParaRPr lang="es-CR" sz="2800"/>
          </a:p>
          <a:p>
            <a:pPr marL="0" indent="0">
              <a:buNone/>
            </a:pPr>
            <a:r>
              <a:rPr lang="es-CR" sz="2800" b="1">
                <a:solidFill>
                  <a:schemeClr val="accent3"/>
                </a:solidFill>
              </a:rPr>
              <a:t>5. </a:t>
            </a:r>
            <a:r>
              <a:rPr lang="es-CR" sz="2800"/>
              <a:t>CUANDO LAS VISITAS QUE RECIBE NO HACEN SU DECISIÓN DE PERMANECER EN LA IGLESIA</a:t>
            </a:r>
          </a:p>
          <a:p>
            <a:pPr marL="0" indent="0">
              <a:buNone/>
            </a:pPr>
            <a:endParaRPr lang="es-CR" sz="2800"/>
          </a:p>
          <a:p>
            <a:pPr marL="0" indent="0">
              <a:buNone/>
            </a:pPr>
            <a:r>
              <a:rPr lang="es-CR" sz="2800" b="1">
                <a:solidFill>
                  <a:schemeClr val="accent3"/>
                </a:solidFill>
              </a:rPr>
              <a:t>6. </a:t>
            </a:r>
            <a:r>
              <a:rPr lang="es-CR" sz="2800"/>
              <a:t>CUANDO HAY AUSENCIA DE ENTUSIASMO, ÁNIMO Y VIGOR EN LOS PROGRAMAS Y DINÁMICA ACTUAL DE LA IGLESIA. </a:t>
            </a:r>
          </a:p>
          <a:p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49119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D6309-692E-4B81-8DB8-51E0C88D1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/>
              <a:t>¿POR DÓNDE EMPEZAR LA REVITALIZACIÓN?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B2D5C-ECF6-48E6-A5B6-CDC6E8501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10" y="2052918"/>
            <a:ext cx="11158330" cy="4195481"/>
          </a:xfrm>
        </p:spPr>
        <p:txBody>
          <a:bodyPr>
            <a:normAutofit fontScale="92500"/>
          </a:bodyPr>
          <a:lstStyle/>
          <a:p>
            <a:pPr marL="457200" indent="-457200">
              <a:buAutoNum type="arabicPeriod"/>
            </a:pPr>
            <a:r>
              <a:rPr lang="es-CR" sz="3200"/>
              <a:t>UNA EVALUACIÓN RAZONABLE Y HONESTA DE LA IGLESIA </a:t>
            </a:r>
          </a:p>
          <a:p>
            <a:pPr marL="457200" indent="-457200">
              <a:buAutoNum type="arabicPeriod"/>
            </a:pPr>
            <a:r>
              <a:rPr lang="es-CR" sz="3200"/>
              <a:t>UN RECONOCIMIENTO DE LA REALIDAD ACTUAL </a:t>
            </a:r>
          </a:p>
          <a:p>
            <a:pPr marL="457200" indent="-457200">
              <a:buAutoNum type="arabicPeriod"/>
            </a:pPr>
            <a:r>
              <a:rPr lang="es-CR" sz="3200"/>
              <a:t>UN ANHELO SINCERO Y PROFUNDO POR CAMBIAR</a:t>
            </a:r>
          </a:p>
          <a:p>
            <a:pPr marL="457200" indent="-457200">
              <a:buAutoNum type="arabicPeriod"/>
            </a:pPr>
            <a:r>
              <a:rPr lang="es-CR" sz="3200"/>
              <a:t>UNA CAPACIDAD CONSISTENTE DE SER ENSE</a:t>
            </a:r>
            <a:r>
              <a:rPr lang="es-ES" sz="3200"/>
              <a:t>Ñ</a:t>
            </a:r>
            <a:r>
              <a:rPr lang="es-CR" sz="3200"/>
              <a:t>ADO Y GUIADO</a:t>
            </a:r>
          </a:p>
          <a:p>
            <a:pPr marL="457200" indent="-457200">
              <a:buFont typeface="Wingdings 3" charset="2"/>
              <a:buAutoNum type="arabicPeriod"/>
            </a:pPr>
            <a:r>
              <a:rPr lang="es-CR" sz="3200"/>
              <a:t> FLEXIBILIDAD PARA IMPLEMENTAR LOS CAMBIOS </a:t>
            </a:r>
          </a:p>
          <a:p>
            <a:pPr marL="457200" indent="-457200">
              <a:buAutoNum type="arabicPeriod"/>
            </a:pPr>
            <a:r>
              <a:rPr lang="es-CR" sz="3200"/>
              <a:t>CONSISTENCIA EN EL USO DE ESTRATEGIAS Y SISTEMAS </a:t>
            </a:r>
          </a:p>
          <a:p>
            <a:pPr marL="457200" indent="-457200">
              <a:buAutoNum type="arabicPeriod"/>
            </a:pPr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60639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E92DE-9008-43BA-9C26-611B1E11C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2209801"/>
            <a:ext cx="8946541" cy="4195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R" sz="5400" dirty="0"/>
              <a:t>2. RECURSOS PARA LA REVITALIZACIÓN </a:t>
            </a:r>
          </a:p>
        </p:txBody>
      </p:sp>
    </p:spTree>
    <p:extLst>
      <p:ext uri="{BB962C8B-B14F-4D97-AF65-F5344CB8AC3E}">
        <p14:creationId xmlns:p14="http://schemas.microsoft.com/office/powerpoint/2010/main" val="32545465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96</TotalTime>
  <Words>475</Words>
  <Application>Microsoft Office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Ion</vt:lpstr>
      <vt:lpstr>INTRODUCCIÓN DE REVITALIZACIÓN </vt:lpstr>
      <vt:lpstr>PowerPoint Presentation</vt:lpstr>
      <vt:lpstr>REVITALIZAR </vt:lpstr>
      <vt:lpstr>Sinónimos de revitalizar: </vt:lpstr>
      <vt:lpstr>EL CORAZÓN DE LA REVITALIZACIÓN</vt:lpstr>
      <vt:lpstr>¿CUANDO ES QUE LA IGLESIA NECESITA REVITALIZACIÓN? </vt:lpstr>
      <vt:lpstr>¿CUÁNDO ES QUE LA IGLESIA NECESITA REVITALIZACIÓN? </vt:lpstr>
      <vt:lpstr>¿POR DÓNDE EMPEZAR LA REVITALIZACIÓN?  </vt:lpstr>
      <vt:lpstr>PowerPoint Presentation</vt:lpstr>
      <vt:lpstr>RECURSOS </vt:lpstr>
      <vt:lpstr>PowerPoint Presentation</vt:lpstr>
      <vt:lpstr>APRENDIZAJE EN REVITALIZACIÓN </vt:lpstr>
      <vt:lpstr>APRENDIZAJE EN REVITALIZACIÓN </vt:lpstr>
      <vt:lpstr>APRENDIZAJE EN REVITALIZACIÓN </vt:lpstr>
      <vt:lpstr>APRENDIZAJE EN REVITALIZACIÓN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INTRODUCION DE REVITALIZACION</dc:title>
  <dc:creator>Luis Avila</dc:creator>
  <cp:lastModifiedBy>Joel Pava</cp:lastModifiedBy>
  <cp:revision>13</cp:revision>
  <dcterms:created xsi:type="dcterms:W3CDTF">2019-09-03T20:51:49Z</dcterms:created>
  <dcterms:modified xsi:type="dcterms:W3CDTF">2021-05-10T14:10:16Z</dcterms:modified>
</cp:coreProperties>
</file>